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6"/>
  </p:notesMasterIdLst>
  <p:handoutMasterIdLst>
    <p:handoutMasterId r:id="rId27"/>
  </p:handoutMasterIdLst>
  <p:sldIdLst>
    <p:sldId id="279" r:id="rId2"/>
    <p:sldId id="280" r:id="rId3"/>
    <p:sldId id="258" r:id="rId4"/>
    <p:sldId id="286" r:id="rId5"/>
    <p:sldId id="262" r:id="rId6"/>
    <p:sldId id="281" r:id="rId7"/>
    <p:sldId id="282" r:id="rId8"/>
    <p:sldId id="290" r:id="rId9"/>
    <p:sldId id="261" r:id="rId10"/>
    <p:sldId id="291" r:id="rId11"/>
    <p:sldId id="267" r:id="rId12"/>
    <p:sldId id="294" r:id="rId13"/>
    <p:sldId id="269" r:id="rId14"/>
    <p:sldId id="271" r:id="rId15"/>
    <p:sldId id="283" r:id="rId16"/>
    <p:sldId id="289" r:id="rId17"/>
    <p:sldId id="264" r:id="rId18"/>
    <p:sldId id="265" r:id="rId19"/>
    <p:sldId id="293" r:id="rId20"/>
    <p:sldId id="292" r:id="rId21"/>
    <p:sldId id="285" r:id="rId22"/>
    <p:sldId id="288" r:id="rId23"/>
    <p:sldId id="273" r:id="rId24"/>
    <p:sldId id="287" r:id="rId25"/>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50D496-C519-438A-A185-F578A1DFB127}" v="7" dt="2024-09-13T14:22:29.4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331" autoAdjust="0"/>
    <p:restoredTop sz="94660"/>
  </p:normalViewPr>
  <p:slideViewPr>
    <p:cSldViewPr snapToGrid="0">
      <p:cViewPr varScale="1">
        <p:scale>
          <a:sx n="111" d="100"/>
          <a:sy n="111" d="100"/>
        </p:scale>
        <p:origin x="34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46973538-6629-4151-A360-EE27BF073B56}" type="datetimeFigureOut">
              <a:rPr lang="en-US" smtClean="0"/>
              <a:t>9/25/2024</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D25C64AA-5D0C-4C4C-8A2D-BB1E53434D65}" type="slidenum">
              <a:rPr lang="en-US" smtClean="0"/>
              <a:t>‹#›</a:t>
            </a:fld>
            <a:endParaRPr lang="en-US"/>
          </a:p>
        </p:txBody>
      </p:sp>
    </p:spTree>
    <p:extLst>
      <p:ext uri="{BB962C8B-B14F-4D97-AF65-F5344CB8AC3E}">
        <p14:creationId xmlns:p14="http://schemas.microsoft.com/office/powerpoint/2010/main" val="17381799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43B5BF53-6BCE-4955-AA5C-B78A32160256}" type="datetimeFigureOut">
              <a:rPr lang="en-US" smtClean="0"/>
              <a:t>9/25/2024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EE3E9E1-BC69-4A72-B07D-164D6E1C3D95}" type="slidenum">
              <a:rPr lang="en-US" smtClean="0"/>
              <a:t>‹#›</a:t>
            </a:fld>
            <a:endParaRPr lang="en-US"/>
          </a:p>
        </p:txBody>
      </p:sp>
    </p:spTree>
    <p:extLst>
      <p:ext uri="{BB962C8B-B14F-4D97-AF65-F5344CB8AC3E}">
        <p14:creationId xmlns:p14="http://schemas.microsoft.com/office/powerpoint/2010/main" val="2678262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1826-1B3E-4E2E-8D6C-93BCEAA3D6C6}"/>
              </a:ext>
            </a:extLst>
          </p:cNvPr>
          <p:cNvSpPr>
            <a:spLocks noGrp="1"/>
          </p:cNvSpPr>
          <p:nvPr>
            <p:ph type="ctrTitle"/>
          </p:nvPr>
        </p:nvSpPr>
        <p:spPr>
          <a:xfrm>
            <a:off x="2107200" y="1096965"/>
            <a:ext cx="7977600" cy="2085696"/>
          </a:xfrm>
        </p:spPr>
        <p:txBody>
          <a:bodyPr anchor="b">
            <a:normAutofit/>
          </a:bodyPr>
          <a:lstStyle>
            <a:lvl1pPr algn="ctr">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AB5F0CE-1714-4650-9690-5676C06349A0}"/>
              </a:ext>
            </a:extLst>
          </p:cNvPr>
          <p:cNvSpPr>
            <a:spLocks noGrp="1"/>
          </p:cNvSpPr>
          <p:nvPr>
            <p:ph type="subTitle" idx="1"/>
          </p:nvPr>
        </p:nvSpPr>
        <p:spPr>
          <a:xfrm>
            <a:off x="3216000" y="3945771"/>
            <a:ext cx="5760000" cy="1832730"/>
          </a:xfrm>
        </p:spPr>
        <p:txBody>
          <a:bodyPr>
            <a:normAutofit/>
          </a:bodyPr>
          <a:lstStyle>
            <a:lvl1pPr marL="0" indent="0" algn="ctr">
              <a:lnSpc>
                <a:spcPct val="125000"/>
              </a:lnSpc>
              <a:buNone/>
              <a:defRPr sz="2400" i="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FD0CA85-BF38-4762-934C-D00F2047C2D1}"/>
              </a:ext>
            </a:extLst>
          </p:cNvPr>
          <p:cNvSpPr>
            <a:spLocks noGrp="1"/>
          </p:cNvSpPr>
          <p:nvPr>
            <p:ph type="dt" sz="half" idx="10"/>
          </p:nvPr>
        </p:nvSpPr>
        <p:spPr/>
        <p:txBody>
          <a:bodyPr/>
          <a:lstStyle/>
          <a:p>
            <a:fld id="{4EC743F4-8769-40B4-85DF-6CB8DE9F66AA}" type="datetimeFigureOut">
              <a:rPr lang="en-US" smtClean="0"/>
              <a:t>9/25/2024</a:t>
            </a:fld>
            <a:endParaRPr lang="en-US"/>
          </a:p>
        </p:txBody>
      </p:sp>
      <p:sp>
        <p:nvSpPr>
          <p:cNvPr id="5" name="Footer Placeholder 4">
            <a:extLst>
              <a:ext uri="{FF2B5EF4-FFF2-40B4-BE49-F238E27FC236}">
                <a16:creationId xmlns:a16="http://schemas.microsoft.com/office/drawing/2014/main" id="{649CA3C9-6579-49D9-A5FD-20231FB4B3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9B94FE-6287-4D49-B0E5-FE9A9BA75A0C}"/>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7" name="Straight Connector 6">
            <a:extLst>
              <a:ext uri="{FF2B5EF4-FFF2-40B4-BE49-F238E27FC236}">
                <a16:creationId xmlns:a16="http://schemas.microsoft.com/office/drawing/2014/main" id="{AE0C0B2A-3FD1-4235-A16E-0ED1E028A93E}"/>
              </a:ext>
            </a:extLst>
          </p:cNvPr>
          <p:cNvCxnSpPr>
            <a:cxnSpLocks/>
          </p:cNvCxnSpPr>
          <p:nvPr/>
        </p:nvCxnSpPr>
        <p:spPr>
          <a:xfrm>
            <a:off x="5826000" y="3525773"/>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9494E066-0146-46E9-BAF1-C33240ABA294}"/>
              </a:ext>
            </a:extLst>
          </p:cNvPr>
          <p:cNvGrpSpPr/>
          <p:nvPr/>
        </p:nvGrpSpPr>
        <p:grpSpPr>
          <a:xfrm rot="2700000">
            <a:off x="10127693" y="4178240"/>
            <a:ext cx="633413" cy="1862138"/>
            <a:chOff x="5959192" y="333389"/>
            <a:chExt cx="633413" cy="1862138"/>
          </a:xfrm>
        </p:grpSpPr>
        <p:grpSp>
          <p:nvGrpSpPr>
            <p:cNvPr id="9" name="Group 8">
              <a:extLst>
                <a:ext uri="{FF2B5EF4-FFF2-40B4-BE49-F238E27FC236}">
                  <a16:creationId xmlns:a16="http://schemas.microsoft.com/office/drawing/2014/main" id="{B02BD80B-C499-4DAC-9580-575B04F8658F}"/>
                </a:ext>
              </a:extLst>
            </p:cNvPr>
            <p:cNvGrpSpPr/>
            <p:nvPr/>
          </p:nvGrpSpPr>
          <p:grpSpPr>
            <a:xfrm>
              <a:off x="5959192" y="333389"/>
              <a:ext cx="633413" cy="1419225"/>
              <a:chOff x="5959192" y="333389"/>
              <a:chExt cx="633413" cy="1419225"/>
            </a:xfrm>
          </p:grpSpPr>
          <p:sp>
            <p:nvSpPr>
              <p:cNvPr id="11" name="Freeform 68">
                <a:extLst>
                  <a:ext uri="{FF2B5EF4-FFF2-40B4-BE49-F238E27FC236}">
                    <a16:creationId xmlns:a16="http://schemas.microsoft.com/office/drawing/2014/main" id="{CCF069F3-858C-4C67-90C2-46017C3D4CEB}"/>
                  </a:ext>
                </a:extLst>
              </p:cNvPr>
              <p:cNvSpPr>
                <a:spLocks/>
              </p:cNvSpPr>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9">
                <a:extLst>
                  <a:ext uri="{FF2B5EF4-FFF2-40B4-BE49-F238E27FC236}">
                    <a16:creationId xmlns:a16="http://schemas.microsoft.com/office/drawing/2014/main" id="{8A1FFA52-DFA8-4A81-8A85-50BE13257F51}"/>
                  </a:ext>
                </a:extLst>
              </p:cNvPr>
              <p:cNvSpPr>
                <a:spLocks/>
              </p:cNvSpPr>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sp>
          <p:nvSpPr>
            <p:cNvPr id="10" name="Line 70">
              <a:extLst>
                <a:ext uri="{FF2B5EF4-FFF2-40B4-BE49-F238E27FC236}">
                  <a16:creationId xmlns:a16="http://schemas.microsoft.com/office/drawing/2014/main" id="{BAEDA471-60CB-4A0C-B9AD-B2B3C51EA2FD}"/>
                </a:ext>
              </a:extLst>
            </p:cNvPr>
            <p:cNvSpPr>
              <a:spLocks noChangeShapeType="1"/>
            </p:cNvSpPr>
            <p:nvPr/>
          </p:nvSpPr>
          <p:spPr bwMode="auto">
            <a:xfrm flipV="1">
              <a:off x="6278280"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315688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FB6D0-92CA-4910-AE77-E238F4C89D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913172-A138-4DD4-A5B1-58BA625078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3897B9-E4AD-469B-A60D-9A1A4BD1980A}"/>
              </a:ext>
            </a:extLst>
          </p:cNvPr>
          <p:cNvSpPr>
            <a:spLocks noGrp="1"/>
          </p:cNvSpPr>
          <p:nvPr>
            <p:ph type="dt" sz="half" idx="10"/>
          </p:nvPr>
        </p:nvSpPr>
        <p:spPr/>
        <p:txBody>
          <a:bodyPr/>
          <a:lstStyle/>
          <a:p>
            <a:fld id="{4EC743F4-8769-40B4-85DF-6CB8DE9F66AA}" type="datetimeFigureOut">
              <a:rPr lang="en-US" smtClean="0"/>
              <a:t>9/25/2024</a:t>
            </a:fld>
            <a:endParaRPr lang="en-US"/>
          </a:p>
        </p:txBody>
      </p:sp>
      <p:sp>
        <p:nvSpPr>
          <p:cNvPr id="5" name="Footer Placeholder 4">
            <a:extLst>
              <a:ext uri="{FF2B5EF4-FFF2-40B4-BE49-F238E27FC236}">
                <a16:creationId xmlns:a16="http://schemas.microsoft.com/office/drawing/2014/main" id="{31C5E1B0-48D6-4F99-9955-39958BA969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9F49DA-55D4-4E36-AEB9-A0E99E31A87E}"/>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3842896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FEBC7C-C5C1-4A79-A195-B35701C2897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D34A74-3328-469B-ABCA-96F2FE3687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E19AB-5637-455E-89C3-B41702C202D4}"/>
              </a:ext>
            </a:extLst>
          </p:cNvPr>
          <p:cNvSpPr>
            <a:spLocks noGrp="1"/>
          </p:cNvSpPr>
          <p:nvPr>
            <p:ph type="dt" sz="half" idx="10"/>
          </p:nvPr>
        </p:nvSpPr>
        <p:spPr/>
        <p:txBody>
          <a:bodyPr/>
          <a:lstStyle/>
          <a:p>
            <a:fld id="{4EC743F4-8769-40B4-85DF-6CB8DE9F66AA}" type="datetimeFigureOut">
              <a:rPr lang="en-US" smtClean="0"/>
              <a:t>9/25/2024</a:t>
            </a:fld>
            <a:endParaRPr lang="en-US"/>
          </a:p>
        </p:txBody>
      </p:sp>
      <p:sp>
        <p:nvSpPr>
          <p:cNvPr id="5" name="Footer Placeholder 4">
            <a:extLst>
              <a:ext uri="{FF2B5EF4-FFF2-40B4-BE49-F238E27FC236}">
                <a16:creationId xmlns:a16="http://schemas.microsoft.com/office/drawing/2014/main" id="{A364F2A3-EBEE-4F42-BAC2-A482F00E67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FE1C27-1A43-4B0B-88D0-0C5FE1DBE161}"/>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3529457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32E59-6597-437B-B2F8-E2DD1F86A8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E3BC1D-912E-4012-84AC-A509C9EF4F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977110C-4AA3-4101-B3BD-140B90AF99C9}"/>
              </a:ext>
            </a:extLst>
          </p:cNvPr>
          <p:cNvSpPr>
            <a:spLocks noGrp="1"/>
          </p:cNvSpPr>
          <p:nvPr>
            <p:ph type="dt" sz="half" idx="10"/>
          </p:nvPr>
        </p:nvSpPr>
        <p:spPr/>
        <p:txBody>
          <a:bodyPr/>
          <a:lstStyle/>
          <a:p>
            <a:fld id="{4EC743F4-8769-40B4-85DF-6CB8DE9F66AA}" type="datetimeFigureOut">
              <a:rPr lang="en-US" smtClean="0"/>
              <a:t>9/25/2024</a:t>
            </a:fld>
            <a:endParaRPr lang="en-US"/>
          </a:p>
        </p:txBody>
      </p:sp>
      <p:sp>
        <p:nvSpPr>
          <p:cNvPr id="5" name="Footer Placeholder 4">
            <a:extLst>
              <a:ext uri="{FF2B5EF4-FFF2-40B4-BE49-F238E27FC236}">
                <a16:creationId xmlns:a16="http://schemas.microsoft.com/office/drawing/2014/main" id="{4C50F189-4D8E-4DE6-8295-CF92FA8BFD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5F33EC-1ACF-4D46-AEA5-A20802210B75}"/>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3778711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45267-19A7-4A3D-9658-AD3F78DD35CB}"/>
              </a:ext>
            </a:extLst>
          </p:cNvPr>
          <p:cNvSpPr>
            <a:spLocks noGrp="1"/>
          </p:cNvSpPr>
          <p:nvPr>
            <p:ph type="title"/>
          </p:nvPr>
        </p:nvSpPr>
        <p:spPr>
          <a:xfrm>
            <a:off x="990000" y="2305800"/>
            <a:ext cx="4636800" cy="2246400"/>
          </a:xfrm>
        </p:spPr>
        <p:txBody>
          <a:bodyPr anchor="ctr">
            <a:normAutofit/>
          </a:bodyPr>
          <a:lstStyle>
            <a:lvl1pPr algn="ct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5F17554-5672-499F-BEB9-AB069E6D15F2}"/>
              </a:ext>
            </a:extLst>
          </p:cNvPr>
          <p:cNvSpPr>
            <a:spLocks noGrp="1"/>
          </p:cNvSpPr>
          <p:nvPr>
            <p:ph type="body" idx="1"/>
          </p:nvPr>
        </p:nvSpPr>
        <p:spPr>
          <a:xfrm>
            <a:off x="6565250" y="2305800"/>
            <a:ext cx="4636800" cy="2246400"/>
          </a:xfrm>
        </p:spPr>
        <p:txBody>
          <a:bodyPr anchor="ctr">
            <a:normAutofit/>
          </a:bodyPr>
          <a:lstStyle>
            <a:lvl1pPr marL="0" indent="0" algn="ctr">
              <a:lnSpc>
                <a:spcPct val="125000"/>
              </a:lnSpc>
              <a:buNone/>
              <a:defRPr sz="2400" i="1">
                <a:solidFill>
                  <a:schemeClr val="tx1">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CBA3C6-C279-46AA-B4EE-5F861D83D2AC}"/>
              </a:ext>
            </a:extLst>
          </p:cNvPr>
          <p:cNvSpPr>
            <a:spLocks noGrp="1"/>
          </p:cNvSpPr>
          <p:nvPr>
            <p:ph type="dt" sz="half" idx="10"/>
          </p:nvPr>
        </p:nvSpPr>
        <p:spPr/>
        <p:txBody>
          <a:bodyPr/>
          <a:lstStyle/>
          <a:p>
            <a:fld id="{4EC743F4-8769-40B4-85DF-6CB8DE9F66AA}" type="datetimeFigureOut">
              <a:rPr lang="en-US" smtClean="0"/>
              <a:t>9/25/2024</a:t>
            </a:fld>
            <a:endParaRPr lang="en-US" dirty="0"/>
          </a:p>
        </p:txBody>
      </p:sp>
      <p:sp>
        <p:nvSpPr>
          <p:cNvPr id="5" name="Footer Placeholder 4">
            <a:extLst>
              <a:ext uri="{FF2B5EF4-FFF2-40B4-BE49-F238E27FC236}">
                <a16:creationId xmlns:a16="http://schemas.microsoft.com/office/drawing/2014/main" id="{F04C125B-DDB9-4F4E-B9E9-A747E648FC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3D465E-E86B-42A8-B18A-9046E40D63D6}"/>
              </a:ext>
            </a:extLst>
          </p:cNvPr>
          <p:cNvSpPr>
            <a:spLocks noGrp="1"/>
          </p:cNvSpPr>
          <p:nvPr>
            <p:ph type="sldNum" sz="quarter" idx="12"/>
          </p:nvPr>
        </p:nvSpPr>
        <p:spPr/>
        <p:txBody>
          <a:bodyPr/>
          <a:lstStyle/>
          <a:p>
            <a:fld id="{FF2BD96E-3838-45D2-9031-D3AF67C920A5}" type="slidenum">
              <a:rPr lang="en-US" smtClean="0"/>
              <a:t>‹#›</a:t>
            </a:fld>
            <a:endParaRPr lang="en-US"/>
          </a:p>
        </p:txBody>
      </p:sp>
      <p:sp>
        <p:nvSpPr>
          <p:cNvPr id="7" name="Oval 6">
            <a:extLst>
              <a:ext uri="{FF2B5EF4-FFF2-40B4-BE49-F238E27FC236}">
                <a16:creationId xmlns:a16="http://schemas.microsoft.com/office/drawing/2014/main" id="{6681007E-0E57-40DB-9A98-D04E0A05937B}"/>
              </a:ext>
            </a:extLst>
          </p:cNvPr>
          <p:cNvSpPr/>
          <p:nvPr/>
        </p:nvSpPr>
        <p:spPr>
          <a:xfrm>
            <a:off x="1437136" y="649304"/>
            <a:ext cx="340415" cy="340415"/>
          </a:xfrm>
          <a:prstGeom prst="ellipse">
            <a:avLst/>
          </a:pr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pPr lvl="0"/>
            <a:endParaRPr lang="en-US">
              <a:solidFill>
                <a:schemeClr val="tx1"/>
              </a:solidFill>
            </a:endParaRPr>
          </a:p>
        </p:txBody>
      </p:sp>
      <p:grpSp>
        <p:nvGrpSpPr>
          <p:cNvPr id="8" name="Group 7">
            <a:extLst>
              <a:ext uri="{FF2B5EF4-FFF2-40B4-BE49-F238E27FC236}">
                <a16:creationId xmlns:a16="http://schemas.microsoft.com/office/drawing/2014/main" id="{4C2D7ED2-BAE3-470E-9EFF-F2A49EDD9767}"/>
              </a:ext>
            </a:extLst>
          </p:cNvPr>
          <p:cNvGrpSpPr/>
          <p:nvPr/>
        </p:nvGrpSpPr>
        <p:grpSpPr>
          <a:xfrm rot="10800000">
            <a:off x="1079500" y="952167"/>
            <a:ext cx="641184" cy="1069728"/>
            <a:chOff x="6484111" y="2967038"/>
            <a:chExt cx="641184" cy="1069728"/>
          </a:xfrm>
        </p:grpSpPr>
        <p:grpSp>
          <p:nvGrpSpPr>
            <p:cNvPr id="9" name="Group 8">
              <a:extLst>
                <a:ext uri="{FF2B5EF4-FFF2-40B4-BE49-F238E27FC236}">
                  <a16:creationId xmlns:a16="http://schemas.microsoft.com/office/drawing/2014/main" id="{15B14D1A-9E1B-41C3-96AA-A5C40C4F9B3A}"/>
                </a:ext>
              </a:extLst>
            </p:cNvPr>
            <p:cNvGrpSpPr/>
            <p:nvPr/>
          </p:nvGrpSpPr>
          <p:grpSpPr>
            <a:xfrm>
              <a:off x="6808136" y="2967038"/>
              <a:ext cx="317159" cy="932400"/>
              <a:chOff x="6808136" y="2967038"/>
              <a:chExt cx="317159" cy="932400"/>
            </a:xfrm>
          </p:grpSpPr>
          <p:sp>
            <p:nvSpPr>
              <p:cNvPr id="14" name="Freeform 68">
                <a:extLst>
                  <a:ext uri="{FF2B5EF4-FFF2-40B4-BE49-F238E27FC236}">
                    <a16:creationId xmlns:a16="http://schemas.microsoft.com/office/drawing/2014/main" id="{00EC83EC-04A6-4533-80A5-B1817F1FB35E}"/>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69">
                <a:extLst>
                  <a:ext uri="{FF2B5EF4-FFF2-40B4-BE49-F238E27FC236}">
                    <a16:creationId xmlns:a16="http://schemas.microsoft.com/office/drawing/2014/main" id="{BF61FF24-9074-4265-ACF4-1AEC3621B766}"/>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6" name="Line 70">
                <a:extLst>
                  <a:ext uri="{FF2B5EF4-FFF2-40B4-BE49-F238E27FC236}">
                    <a16:creationId xmlns:a16="http://schemas.microsoft.com/office/drawing/2014/main" id="{8D31D9FF-672B-4C5E-B4B2-DD86A124413F}"/>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0" name="Group 9">
              <a:extLst>
                <a:ext uri="{FF2B5EF4-FFF2-40B4-BE49-F238E27FC236}">
                  <a16:creationId xmlns:a16="http://schemas.microsoft.com/office/drawing/2014/main" id="{8991EBFD-EBD5-48CE-9178-AF5B6F50D416}"/>
                </a:ext>
              </a:extLst>
            </p:cNvPr>
            <p:cNvGrpSpPr/>
            <p:nvPr/>
          </p:nvGrpSpPr>
          <p:grpSpPr>
            <a:xfrm rot="18900000" flipH="1">
              <a:off x="6484111" y="3104366"/>
              <a:ext cx="317159" cy="932400"/>
              <a:chOff x="6808136" y="2967038"/>
              <a:chExt cx="317159" cy="932400"/>
            </a:xfrm>
          </p:grpSpPr>
          <p:sp>
            <p:nvSpPr>
              <p:cNvPr id="11" name="Freeform 68">
                <a:extLst>
                  <a:ext uri="{FF2B5EF4-FFF2-40B4-BE49-F238E27FC236}">
                    <a16:creationId xmlns:a16="http://schemas.microsoft.com/office/drawing/2014/main" id="{1B45F046-3129-4A30-9402-44BA590CD1B6}"/>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9">
                <a:extLst>
                  <a:ext uri="{FF2B5EF4-FFF2-40B4-BE49-F238E27FC236}">
                    <a16:creationId xmlns:a16="http://schemas.microsoft.com/office/drawing/2014/main" id="{24589F32-BB2E-46B1-BAB5-75EA779C7A25}"/>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3" name="Line 70">
                <a:extLst>
                  <a:ext uri="{FF2B5EF4-FFF2-40B4-BE49-F238E27FC236}">
                    <a16:creationId xmlns:a16="http://schemas.microsoft.com/office/drawing/2014/main" id="{0BD46CA5-AE89-4413-AB8D-347179D88133}"/>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cxnSp>
        <p:nvCxnSpPr>
          <p:cNvPr id="17" name="Straight Connector 16">
            <a:extLst>
              <a:ext uri="{FF2B5EF4-FFF2-40B4-BE49-F238E27FC236}">
                <a16:creationId xmlns:a16="http://schemas.microsoft.com/office/drawing/2014/main" id="{4043A360-3214-4DB8-BD85-C6AE48D02D3A}"/>
              </a:ext>
            </a:extLst>
          </p:cNvPr>
          <p:cNvCxnSpPr>
            <a:cxnSpLocks/>
          </p:cNvCxnSpPr>
          <p:nvPr/>
        </p:nvCxnSpPr>
        <p:spPr>
          <a:xfrm rot="16200000" flipH="1">
            <a:off x="5826000" y="3429001"/>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8798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4AEE3-6C7B-402E-B26D-1D079D78D307}"/>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1101641-6BDA-433D-9393-1DDACE06701C}"/>
              </a:ext>
            </a:extLst>
          </p:cNvPr>
          <p:cNvSpPr>
            <a:spLocks noGrp="1"/>
          </p:cNvSpPr>
          <p:nvPr>
            <p:ph sz="half" idx="1"/>
          </p:nvPr>
        </p:nvSpPr>
        <p:spPr>
          <a:xfrm>
            <a:off x="989400"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B8F8D2A-A489-488D-B1E1-23F36D3E95C7}"/>
              </a:ext>
            </a:extLst>
          </p:cNvPr>
          <p:cNvSpPr>
            <a:spLocks noGrp="1"/>
          </p:cNvSpPr>
          <p:nvPr>
            <p:ph sz="half" idx="2"/>
          </p:nvPr>
        </p:nvSpPr>
        <p:spPr>
          <a:xfrm>
            <a:off x="6274202"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1CA242E8-AEEF-4BBD-94E9-86F89D69522C}"/>
              </a:ext>
            </a:extLst>
          </p:cNvPr>
          <p:cNvSpPr>
            <a:spLocks noGrp="1"/>
          </p:cNvSpPr>
          <p:nvPr>
            <p:ph type="dt" sz="half" idx="10"/>
          </p:nvPr>
        </p:nvSpPr>
        <p:spPr/>
        <p:txBody>
          <a:bodyPr/>
          <a:lstStyle/>
          <a:p>
            <a:fld id="{4EC743F4-8769-40B4-85DF-6CB8DE9F66AA}" type="datetimeFigureOut">
              <a:rPr lang="en-US" smtClean="0"/>
              <a:t>9/25/2024</a:t>
            </a:fld>
            <a:endParaRPr lang="en-US"/>
          </a:p>
        </p:txBody>
      </p:sp>
      <p:sp>
        <p:nvSpPr>
          <p:cNvPr id="6" name="Footer Placeholder 5">
            <a:extLst>
              <a:ext uri="{FF2B5EF4-FFF2-40B4-BE49-F238E27FC236}">
                <a16:creationId xmlns:a16="http://schemas.microsoft.com/office/drawing/2014/main" id="{BD58D2CA-06C9-412D-A5D6-F97DDBBB03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1A80D9-E04B-47BF-80DA-01E68346A51C}"/>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128916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42251-8A4B-463E-982B-C657C3810F36}"/>
              </a:ext>
            </a:extLst>
          </p:cNvPr>
          <p:cNvSpPr>
            <a:spLocks noGrp="1"/>
          </p:cNvSpPr>
          <p:nvPr>
            <p:ph type="title"/>
          </p:nvPr>
        </p:nvSpPr>
        <p:spPr>
          <a:xfrm>
            <a:off x="989400" y="395289"/>
            <a:ext cx="10213200" cy="111283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C74D5E-AC0B-46BF-8840-61CC89C3B6BE}"/>
              </a:ext>
            </a:extLst>
          </p:cNvPr>
          <p:cNvSpPr>
            <a:spLocks noGrp="1"/>
          </p:cNvSpPr>
          <p:nvPr>
            <p:ph type="body" idx="1"/>
          </p:nvPr>
        </p:nvSpPr>
        <p:spPr>
          <a:xfrm>
            <a:off x="989399" y="1736732"/>
            <a:ext cx="4928400" cy="661912"/>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1A0738-7A90-4A35-AB98-9656D6187286}"/>
              </a:ext>
            </a:extLst>
          </p:cNvPr>
          <p:cNvSpPr>
            <a:spLocks noGrp="1"/>
          </p:cNvSpPr>
          <p:nvPr>
            <p:ph sz="half" idx="2"/>
          </p:nvPr>
        </p:nvSpPr>
        <p:spPr>
          <a:xfrm>
            <a:off x="989400" y="2431256"/>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DADFE01-1BA7-4288-9355-8B2B508BE582}"/>
              </a:ext>
            </a:extLst>
          </p:cNvPr>
          <p:cNvSpPr>
            <a:spLocks noGrp="1"/>
          </p:cNvSpPr>
          <p:nvPr>
            <p:ph type="body" sz="quarter" idx="3"/>
          </p:nvPr>
        </p:nvSpPr>
        <p:spPr>
          <a:xfrm>
            <a:off x="6274200" y="1736732"/>
            <a:ext cx="4928400" cy="662400"/>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D49F77-6C55-47AC-B1AE-5D9906DBD7F6}"/>
              </a:ext>
            </a:extLst>
          </p:cNvPr>
          <p:cNvSpPr>
            <a:spLocks noGrp="1"/>
          </p:cNvSpPr>
          <p:nvPr>
            <p:ph sz="quarter" idx="4"/>
          </p:nvPr>
        </p:nvSpPr>
        <p:spPr>
          <a:xfrm>
            <a:off x="6274200" y="2431257"/>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D8EF53-AF86-47E8-83DC-8C419847A639}"/>
              </a:ext>
            </a:extLst>
          </p:cNvPr>
          <p:cNvSpPr>
            <a:spLocks noGrp="1"/>
          </p:cNvSpPr>
          <p:nvPr>
            <p:ph type="dt" sz="half" idx="10"/>
          </p:nvPr>
        </p:nvSpPr>
        <p:spPr/>
        <p:txBody>
          <a:bodyPr/>
          <a:lstStyle/>
          <a:p>
            <a:fld id="{4EC743F4-8769-40B4-85DF-6CB8DE9F66AA}" type="datetimeFigureOut">
              <a:rPr lang="en-US" smtClean="0"/>
              <a:t>9/25/2024</a:t>
            </a:fld>
            <a:endParaRPr lang="en-US"/>
          </a:p>
        </p:txBody>
      </p:sp>
      <p:sp>
        <p:nvSpPr>
          <p:cNvPr id="8" name="Footer Placeholder 7">
            <a:extLst>
              <a:ext uri="{FF2B5EF4-FFF2-40B4-BE49-F238E27FC236}">
                <a16:creationId xmlns:a16="http://schemas.microsoft.com/office/drawing/2014/main" id="{5C01D653-ED9A-46D3-A97F-B5FA1DAE6C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C5B9B66-64EA-4022-BD96-ECF2A80CE2F0}"/>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3410136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p:txBody>
          <a:bodyPr/>
          <a:lstStyle/>
          <a:p>
            <a:fld id="{4EC743F4-8769-40B4-85DF-6CB8DE9F66AA}" type="datetimeFigureOut">
              <a:rPr lang="en-US" smtClean="0"/>
              <a:t>9/25/2024</a:t>
            </a:fld>
            <a:endParaRPr lang="en-US"/>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290983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46A27C-9BDA-43B3-96EA-C145EA7F04DE}"/>
              </a:ext>
            </a:extLst>
          </p:cNvPr>
          <p:cNvSpPr>
            <a:spLocks noGrp="1"/>
          </p:cNvSpPr>
          <p:nvPr>
            <p:ph type="dt" sz="half" idx="10"/>
          </p:nvPr>
        </p:nvSpPr>
        <p:spPr/>
        <p:txBody>
          <a:bodyPr/>
          <a:lstStyle/>
          <a:p>
            <a:fld id="{4EC743F4-8769-40B4-85DF-6CB8DE9F66AA}" type="datetimeFigureOut">
              <a:rPr lang="en-US" smtClean="0"/>
              <a:t>9/25/2024</a:t>
            </a:fld>
            <a:endParaRPr lang="en-US"/>
          </a:p>
        </p:txBody>
      </p:sp>
      <p:sp>
        <p:nvSpPr>
          <p:cNvPr id="3" name="Footer Placeholder 2">
            <a:extLst>
              <a:ext uri="{FF2B5EF4-FFF2-40B4-BE49-F238E27FC236}">
                <a16:creationId xmlns:a16="http://schemas.microsoft.com/office/drawing/2014/main" id="{791FBD5E-AA17-42F1-8615-49F2664DD4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E57A2D5-EBE5-43DD-8CF2-8B90801A0DF5}"/>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941598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451E1-40E1-4ED2-A9E3-6376E774AD27}"/>
              </a:ext>
            </a:extLst>
          </p:cNvPr>
          <p:cNvSpPr>
            <a:spLocks noGrp="1"/>
          </p:cNvSpPr>
          <p:nvPr>
            <p:ph type="title"/>
          </p:nvPr>
        </p:nvSpPr>
        <p:spPr>
          <a:xfrm>
            <a:off x="990001" y="955674"/>
            <a:ext cx="3531600" cy="1384995"/>
          </a:xfrm>
        </p:spPr>
        <p:txBody>
          <a:bodyPr anchor="b">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BAAE5E-AD83-40D4-8BDB-6B25250247AA}"/>
              </a:ext>
            </a:extLst>
          </p:cNvPr>
          <p:cNvSpPr>
            <a:spLocks noGrp="1"/>
          </p:cNvSpPr>
          <p:nvPr>
            <p:ph idx="1"/>
          </p:nvPr>
        </p:nvSpPr>
        <p:spPr>
          <a:xfrm>
            <a:off x="5444850" y="882651"/>
            <a:ext cx="5760000" cy="489584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4D4DF8E2-A28B-4889-AD9E-1D733FEA2E0C}"/>
              </a:ext>
            </a:extLst>
          </p:cNvPr>
          <p:cNvSpPr>
            <a:spLocks noGrp="1"/>
          </p:cNvSpPr>
          <p:nvPr>
            <p:ph type="body" sz="half" idx="2"/>
          </p:nvPr>
        </p:nvSpPr>
        <p:spPr>
          <a:xfrm>
            <a:off x="989401" y="2584759"/>
            <a:ext cx="3531600" cy="3193741"/>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2EF812-B775-468C-84D9-4394CC19F298}"/>
              </a:ext>
            </a:extLst>
          </p:cNvPr>
          <p:cNvSpPr>
            <a:spLocks noGrp="1"/>
          </p:cNvSpPr>
          <p:nvPr>
            <p:ph type="dt" sz="half" idx="10"/>
          </p:nvPr>
        </p:nvSpPr>
        <p:spPr/>
        <p:txBody>
          <a:bodyPr/>
          <a:lstStyle/>
          <a:p>
            <a:fld id="{4EC743F4-8769-40B4-85DF-6CB8DE9F66AA}" type="datetimeFigureOut">
              <a:rPr lang="en-US" smtClean="0"/>
              <a:t>9/25/2024</a:t>
            </a:fld>
            <a:endParaRPr lang="en-US"/>
          </a:p>
        </p:txBody>
      </p:sp>
      <p:sp>
        <p:nvSpPr>
          <p:cNvPr id="6" name="Footer Placeholder 5">
            <a:extLst>
              <a:ext uri="{FF2B5EF4-FFF2-40B4-BE49-F238E27FC236}">
                <a16:creationId xmlns:a16="http://schemas.microsoft.com/office/drawing/2014/main" id="{9DE1DEB3-5237-467C-A5B6-EDA7F366EB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877A6B-440F-4D7B-92DA-1B964D029F12}"/>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10" name="Straight Connector 9">
            <a:extLst>
              <a:ext uri="{FF2B5EF4-FFF2-40B4-BE49-F238E27FC236}">
                <a16:creationId xmlns:a16="http://schemas.microsoft.com/office/drawing/2014/main" id="{DC89B2F1-1E32-44DB-B50E-BEA1896CAD81}"/>
              </a:ext>
              <a:ext uri="{C183D7F6-B498-43B3-948B-1728B52AA6E4}">
                <adec:decorative xmlns:adec="http://schemas.microsoft.com/office/drawing/2017/decorative" val="0"/>
              </a:ext>
            </a:extLst>
          </p:cNvPr>
          <p:cNvCxnSpPr>
            <a:cxnSpLocks/>
          </p:cNvCxnSpPr>
          <p:nvPr/>
        </p:nvCxnSpPr>
        <p:spPr>
          <a:xfrm>
            <a:off x="4979988" y="540000"/>
            <a:ext cx="0" cy="5778000"/>
          </a:xfrm>
          <a:prstGeom prst="line">
            <a:avLst/>
          </a:prstGeom>
          <a:ln w="12700">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1221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6B204-119E-45DB-A177-995FF5D9B4E5}"/>
              </a:ext>
            </a:extLst>
          </p:cNvPr>
          <p:cNvSpPr>
            <a:spLocks noGrp="1"/>
          </p:cNvSpPr>
          <p:nvPr>
            <p:ph type="title"/>
          </p:nvPr>
        </p:nvSpPr>
        <p:spPr>
          <a:xfrm>
            <a:off x="990000" y="955456"/>
            <a:ext cx="3531600" cy="1384995"/>
          </a:xfrm>
        </p:spPr>
        <p:txBody>
          <a:bodyPr anchor="b" anchorCtr="0">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CD3036-53A8-4361-AAAC-D8072EB470FE}"/>
              </a:ext>
            </a:extLst>
          </p:cNvPr>
          <p:cNvSpPr>
            <a:spLocks noGrp="1"/>
          </p:cNvSpPr>
          <p:nvPr>
            <p:ph type="pic" idx="1"/>
          </p:nvPr>
        </p:nvSpPr>
        <p:spPr>
          <a:xfrm>
            <a:off x="5537200" y="540001"/>
            <a:ext cx="6115050" cy="52385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0FCFCD5-820E-47D9-9A60-57680C4C9405}"/>
              </a:ext>
            </a:extLst>
          </p:cNvPr>
          <p:cNvSpPr>
            <a:spLocks noGrp="1"/>
          </p:cNvSpPr>
          <p:nvPr>
            <p:ph type="body" sz="half" idx="2"/>
          </p:nvPr>
        </p:nvSpPr>
        <p:spPr>
          <a:xfrm>
            <a:off x="990000" y="2584758"/>
            <a:ext cx="3531600" cy="3284229"/>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2446C3-A62E-4690-9098-53D59C4C33E0}"/>
              </a:ext>
            </a:extLst>
          </p:cNvPr>
          <p:cNvSpPr>
            <a:spLocks noGrp="1"/>
          </p:cNvSpPr>
          <p:nvPr>
            <p:ph type="dt" sz="half" idx="10"/>
          </p:nvPr>
        </p:nvSpPr>
        <p:spPr/>
        <p:txBody>
          <a:bodyPr/>
          <a:lstStyle/>
          <a:p>
            <a:fld id="{4EC743F4-8769-40B4-85DF-6CB8DE9F66AA}" type="datetimeFigureOut">
              <a:rPr lang="en-US" smtClean="0"/>
              <a:t>9/25/2024</a:t>
            </a:fld>
            <a:endParaRPr lang="en-US"/>
          </a:p>
        </p:txBody>
      </p:sp>
      <p:sp>
        <p:nvSpPr>
          <p:cNvPr id="6" name="Footer Placeholder 5">
            <a:extLst>
              <a:ext uri="{FF2B5EF4-FFF2-40B4-BE49-F238E27FC236}">
                <a16:creationId xmlns:a16="http://schemas.microsoft.com/office/drawing/2014/main" id="{40A6C8B8-EA3D-45E5-950A-B6F1EA0B47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2ACAB7-ADBF-42E5-A214-232BA9EFB3B6}"/>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9" name="Straight Connector 8">
            <a:extLst>
              <a:ext uri="{FF2B5EF4-FFF2-40B4-BE49-F238E27FC236}">
                <a16:creationId xmlns:a16="http://schemas.microsoft.com/office/drawing/2014/main" id="{D0E80DA6-B971-46B7-B0D3-8581AE0B6ACB}"/>
              </a:ext>
              <a:ext uri="{C183D7F6-B498-43B3-948B-1728B52AA6E4}">
                <adec:decorative xmlns:adec="http://schemas.microsoft.com/office/drawing/2017/decorative" val="0"/>
              </a:ext>
            </a:extLst>
          </p:cNvPr>
          <p:cNvCxnSpPr>
            <a:cxnSpLocks/>
          </p:cNvCxnSpPr>
          <p:nvPr/>
        </p:nvCxnSpPr>
        <p:spPr>
          <a:xfrm>
            <a:off x="4979988" y="540000"/>
            <a:ext cx="0" cy="5778000"/>
          </a:xfrm>
          <a:prstGeom prst="line">
            <a:avLst/>
          </a:prstGeom>
          <a:ln w="12700">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9680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EC36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2DDA7E-8449-42D1-93BD-4E96C1BFC18D}"/>
              </a:ext>
            </a:extLst>
          </p:cNvPr>
          <p:cNvSpPr>
            <a:spLocks noGrp="1"/>
          </p:cNvSpPr>
          <p:nvPr>
            <p:ph type="title"/>
          </p:nvPr>
        </p:nvSpPr>
        <p:spPr>
          <a:xfrm>
            <a:off x="989400" y="395289"/>
            <a:ext cx="10213200" cy="1112836"/>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172EB64-DBC0-4012-830E-9166670D17C5}"/>
              </a:ext>
            </a:extLst>
          </p:cNvPr>
          <p:cNvSpPr>
            <a:spLocks noGrp="1"/>
          </p:cNvSpPr>
          <p:nvPr>
            <p:ph type="body" idx="1"/>
          </p:nvPr>
        </p:nvSpPr>
        <p:spPr>
          <a:xfrm>
            <a:off x="989400" y="1685925"/>
            <a:ext cx="10213200" cy="40401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749A3E9-8704-4E26-A519-8215B3E943F5}"/>
              </a:ext>
            </a:extLst>
          </p:cNvPr>
          <p:cNvSpPr>
            <a:spLocks noGrp="1"/>
          </p:cNvSpPr>
          <p:nvPr>
            <p:ph type="dt" sz="half" idx="2"/>
          </p:nvPr>
        </p:nvSpPr>
        <p:spPr>
          <a:xfrm>
            <a:off x="450000" y="6357168"/>
            <a:ext cx="1760150" cy="461665"/>
          </a:xfrm>
          <a:prstGeom prst="rect">
            <a:avLst/>
          </a:prstGeom>
        </p:spPr>
        <p:txBody>
          <a:bodyPr vert="horz" lIns="91440" tIns="45720" rIns="91440" bIns="45720" rtlCol="0" anchor="ctr">
            <a:normAutofit/>
          </a:bodyPr>
          <a:lstStyle>
            <a:lvl1pPr algn="l">
              <a:defRPr sz="1000" cap="all" spc="200" baseline="0">
                <a:solidFill>
                  <a:schemeClr val="tx1">
                    <a:alpha val="60000"/>
                  </a:schemeClr>
                </a:solidFill>
                <a:latin typeface="+mj-lt"/>
              </a:defRPr>
            </a:lvl1pPr>
          </a:lstStyle>
          <a:p>
            <a:fld id="{4EC743F4-8769-40B4-85DF-6CB8DE9F66AA}" type="datetimeFigureOut">
              <a:rPr lang="en-US" smtClean="0"/>
              <a:pPr/>
              <a:t>9/25/2024</a:t>
            </a:fld>
            <a:endParaRPr lang="en-US" dirty="0"/>
          </a:p>
        </p:txBody>
      </p:sp>
      <p:sp>
        <p:nvSpPr>
          <p:cNvPr id="5" name="Footer Placeholder 4">
            <a:extLst>
              <a:ext uri="{FF2B5EF4-FFF2-40B4-BE49-F238E27FC236}">
                <a16:creationId xmlns:a16="http://schemas.microsoft.com/office/drawing/2014/main" id="{C8590E32-87A0-44C2-A299-D45FAB146E08}"/>
              </a:ext>
            </a:extLst>
          </p:cNvPr>
          <p:cNvSpPr>
            <a:spLocks noGrp="1"/>
          </p:cNvSpPr>
          <p:nvPr>
            <p:ph type="ftr" sz="quarter" idx="3"/>
          </p:nvPr>
        </p:nvSpPr>
        <p:spPr>
          <a:xfrm>
            <a:off x="2754312" y="6357600"/>
            <a:ext cx="6683376" cy="460800"/>
          </a:xfrm>
          <a:prstGeom prst="rect">
            <a:avLst/>
          </a:prstGeom>
        </p:spPr>
        <p:txBody>
          <a:bodyPr vert="horz" lIns="91440" tIns="45720" rIns="91440" bIns="45720" rtlCol="0" anchor="ctr"/>
          <a:lstStyle>
            <a:lvl1pPr algn="ctr">
              <a:defRPr sz="1000" cap="all" spc="300" baseline="0">
                <a:solidFill>
                  <a:schemeClr val="tx1">
                    <a:alpha val="60000"/>
                  </a:schemeClr>
                </a:solidFill>
                <a:latin typeface="+mj-lt"/>
              </a:defRPr>
            </a:lvl1pPr>
          </a:lstStyle>
          <a:p>
            <a:endParaRPr lang="en-US" dirty="0"/>
          </a:p>
        </p:txBody>
      </p:sp>
      <p:sp>
        <p:nvSpPr>
          <p:cNvPr id="6" name="Slide Number Placeholder 5">
            <a:extLst>
              <a:ext uri="{FF2B5EF4-FFF2-40B4-BE49-F238E27FC236}">
                <a16:creationId xmlns:a16="http://schemas.microsoft.com/office/drawing/2014/main" id="{BE1C1A41-01A7-44E2-965B-ACFD4F2806FC}"/>
              </a:ext>
            </a:extLst>
          </p:cNvPr>
          <p:cNvSpPr>
            <a:spLocks noGrp="1"/>
          </p:cNvSpPr>
          <p:nvPr>
            <p:ph type="sldNum" sz="quarter" idx="4"/>
          </p:nvPr>
        </p:nvSpPr>
        <p:spPr>
          <a:xfrm>
            <a:off x="9982800" y="6357600"/>
            <a:ext cx="1760150" cy="460800"/>
          </a:xfrm>
          <a:prstGeom prst="rect">
            <a:avLst/>
          </a:prstGeom>
        </p:spPr>
        <p:txBody>
          <a:bodyPr vert="horz" lIns="91440" tIns="45720" rIns="91440" bIns="45720" rtlCol="0" anchor="ctr"/>
          <a:lstStyle>
            <a:lvl1pPr algn="r">
              <a:defRPr sz="1000" cap="all" spc="200" baseline="0">
                <a:solidFill>
                  <a:schemeClr val="tx1">
                    <a:alpha val="60000"/>
                  </a:schemeClr>
                </a:solidFill>
                <a:latin typeface="+mj-lt"/>
              </a:defRPr>
            </a:lvl1pPr>
          </a:lstStyle>
          <a:p>
            <a:fld id="{FF2BD96E-3838-45D2-9031-D3AF67C920A5}" type="slidenum">
              <a:rPr lang="en-US" smtClean="0"/>
              <a:pPr/>
              <a:t>‹#›</a:t>
            </a:fld>
            <a:endParaRPr lang="en-US" dirty="0"/>
          </a:p>
        </p:txBody>
      </p:sp>
    </p:spTree>
    <p:extLst>
      <p:ext uri="{BB962C8B-B14F-4D97-AF65-F5344CB8AC3E}">
        <p14:creationId xmlns:p14="http://schemas.microsoft.com/office/powerpoint/2010/main" val="360361458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100000"/>
        </a:lnSpc>
        <a:spcBef>
          <a:spcPct val="0"/>
        </a:spcBef>
        <a:buNone/>
        <a:defRPr sz="3200" kern="1200" cap="none" spc="0" baseline="0">
          <a:solidFill>
            <a:schemeClr val="tx1"/>
          </a:solidFill>
          <a:latin typeface="+mj-lt"/>
          <a:ea typeface="+mj-ea"/>
          <a:cs typeface="+mj-cs"/>
        </a:defRPr>
      </a:lvl1pPr>
    </p:titleStyle>
    <p:bodyStyle>
      <a:lvl1pPr marL="360000" indent="-360000" algn="l" defTabSz="914400" rtl="0" eaLnBrk="1" latinLnBrk="0" hangingPunct="1">
        <a:lnSpc>
          <a:spcPct val="150000"/>
        </a:lnSpc>
        <a:spcBef>
          <a:spcPts val="10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1pPr>
      <a:lvl2pPr marL="360000" indent="0" algn="l" defTabSz="914400" rtl="0" eaLnBrk="1" latinLnBrk="0" hangingPunct="1">
        <a:lnSpc>
          <a:spcPct val="150000"/>
        </a:lnSpc>
        <a:spcBef>
          <a:spcPts val="500"/>
        </a:spcBef>
        <a:buFontTx/>
        <a:buNone/>
        <a:defRPr sz="2000" b="0" i="1" kern="1200" spc="50" baseline="0">
          <a:solidFill>
            <a:schemeClr val="tx1">
              <a:alpha val="60000"/>
            </a:schemeClr>
          </a:solidFill>
          <a:latin typeface="+mn-lt"/>
          <a:ea typeface="+mn-ea"/>
          <a:cs typeface="+mn-cs"/>
        </a:defRPr>
      </a:lvl2pPr>
      <a:lvl3pPr marL="108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3pPr>
      <a:lvl4pPr marL="1080000" indent="0" algn="l" defTabSz="914400" rtl="0" eaLnBrk="1" latinLnBrk="0" hangingPunct="1">
        <a:lnSpc>
          <a:spcPct val="150000"/>
        </a:lnSpc>
        <a:spcBef>
          <a:spcPts val="500"/>
        </a:spcBef>
        <a:buClr>
          <a:schemeClr val="accent3"/>
        </a:buClr>
        <a:buFontTx/>
        <a:buNone/>
        <a:defRPr sz="2000" b="0" i="1" kern="1200" spc="50" baseline="0">
          <a:solidFill>
            <a:schemeClr val="tx1">
              <a:alpha val="60000"/>
            </a:schemeClr>
          </a:solidFill>
          <a:latin typeface="+mn-lt"/>
          <a:ea typeface="+mn-ea"/>
          <a:cs typeface="+mn-cs"/>
        </a:defRPr>
      </a:lvl4pPr>
      <a:lvl5pPr marL="180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fafsa.gov.ed/"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gpsd.us/Page/3501"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ncaaclearinghouse.net/"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8.xml.rels><?xml version="1.0" encoding="UTF-8" standalone="yes"?>
<Relationships xmlns="http://schemas.openxmlformats.org/package/2006/relationships"><Relationship Id="rId2" Type="http://schemas.openxmlformats.org/officeDocument/2006/relationships/hyperlink" Target="http://www.naviance.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58" name="Rectangle 57">
            <a:extLst>
              <a:ext uri="{FF2B5EF4-FFF2-40B4-BE49-F238E27FC236}">
                <a16:creationId xmlns:a16="http://schemas.microsoft.com/office/drawing/2014/main" id="{CA5B2A81-2C8E-4963-AFD4-E539D168B4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7C30A67C-CC76-A271-71E7-FD928D21DC7F}"/>
              </a:ext>
            </a:extLst>
          </p:cNvPr>
          <p:cNvSpPr>
            <a:spLocks noGrp="1"/>
          </p:cNvSpPr>
          <p:nvPr>
            <p:ph type="ctrTitle"/>
          </p:nvPr>
        </p:nvSpPr>
        <p:spPr>
          <a:xfrm>
            <a:off x="4425950" y="2664921"/>
            <a:ext cx="7780022" cy="1528971"/>
          </a:xfrm>
        </p:spPr>
        <p:txBody>
          <a:bodyPr>
            <a:noAutofit/>
          </a:bodyPr>
          <a:lstStyle/>
          <a:p>
            <a:pPr>
              <a:lnSpc>
                <a:spcPct val="90000"/>
              </a:lnSpc>
            </a:pPr>
            <a:r>
              <a:rPr lang="en-US" sz="6000" dirty="0">
                <a:solidFill>
                  <a:srgbClr val="9F3B3B"/>
                </a:solidFill>
                <a:latin typeface="Baguet Script" panose="00000500000000000000" pitchFamily="2" charset="0"/>
              </a:rPr>
              <a:t>Glassboro High School</a:t>
            </a:r>
            <a:br>
              <a:rPr lang="en-US" sz="5400" dirty="0">
                <a:solidFill>
                  <a:srgbClr val="9F3B3B"/>
                </a:solidFill>
                <a:latin typeface="Baguet Script" panose="00000500000000000000" pitchFamily="2" charset="0"/>
              </a:rPr>
            </a:br>
            <a:r>
              <a:rPr lang="en-US" sz="4000" dirty="0">
                <a:solidFill>
                  <a:srgbClr val="9F3B3B"/>
                </a:solidFill>
                <a:latin typeface="Baguet Script" panose="00000500000000000000" pitchFamily="2" charset="0"/>
              </a:rPr>
              <a:t>Senior Parent Night 2024</a:t>
            </a:r>
            <a:endParaRPr lang="en-US" sz="5400" dirty="0">
              <a:solidFill>
                <a:srgbClr val="9F3B3B"/>
              </a:solidFill>
              <a:latin typeface="Baguet Script" panose="00000500000000000000" pitchFamily="2" charset="0"/>
            </a:endParaRPr>
          </a:p>
        </p:txBody>
      </p:sp>
      <p:pic>
        <p:nvPicPr>
          <p:cNvPr id="5" name="Picture 4" descr="Logo&#10;&#10;Description automatically generated">
            <a:extLst>
              <a:ext uri="{FF2B5EF4-FFF2-40B4-BE49-F238E27FC236}">
                <a16:creationId xmlns:a16="http://schemas.microsoft.com/office/drawing/2014/main" id="{48C248BD-3033-9982-BC39-3D890138697A}"/>
              </a:ext>
            </a:extLst>
          </p:cNvPr>
          <p:cNvPicPr>
            <a:picLocks noChangeAspect="1"/>
          </p:cNvPicPr>
          <p:nvPr/>
        </p:nvPicPr>
        <p:blipFill>
          <a:blip r:embed="rId2"/>
          <a:stretch>
            <a:fillRect/>
          </a:stretch>
        </p:blipFill>
        <p:spPr>
          <a:xfrm>
            <a:off x="540989" y="1100328"/>
            <a:ext cx="3330000" cy="4657343"/>
          </a:xfrm>
          <a:prstGeom prst="rect">
            <a:avLst/>
          </a:prstGeom>
        </p:spPr>
      </p:pic>
      <p:cxnSp>
        <p:nvCxnSpPr>
          <p:cNvPr id="60" name="Straight Connector 59">
            <a:extLst>
              <a:ext uri="{FF2B5EF4-FFF2-40B4-BE49-F238E27FC236}">
                <a16:creationId xmlns:a16="http://schemas.microsoft.com/office/drawing/2014/main" id="{69060615-B9D7-4C22-A01E-121566BF5E8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425950" y="540000"/>
            <a:ext cx="0" cy="577800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62" name="Group 61">
            <a:extLst>
              <a:ext uri="{FF2B5EF4-FFF2-40B4-BE49-F238E27FC236}">
                <a16:creationId xmlns:a16="http://schemas.microsoft.com/office/drawing/2014/main" id="{B68DA4C3-6EB8-49E8-8E9E-C8F58C3C7D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786924" y="265081"/>
            <a:ext cx="1069728" cy="1002885"/>
            <a:chOff x="10786924" y="265081"/>
            <a:chExt cx="1069728" cy="1002885"/>
          </a:xfrm>
        </p:grpSpPr>
        <p:sp>
          <p:nvSpPr>
            <p:cNvPr id="63" name="Oval 62">
              <a:extLst>
                <a:ext uri="{FF2B5EF4-FFF2-40B4-BE49-F238E27FC236}">
                  <a16:creationId xmlns:a16="http://schemas.microsoft.com/office/drawing/2014/main" id="{71FAA839-7535-403D-B354-270C0A2E80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10826785" y="265081"/>
              <a:ext cx="340415" cy="340415"/>
            </a:xfrm>
            <a:prstGeom prst="ellipse">
              <a:avLst/>
            </a:pr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venir Next LT Pro"/>
                <a:ea typeface="+mn-ea"/>
                <a:cs typeface="+mn-cs"/>
              </a:endParaRPr>
            </a:p>
          </p:txBody>
        </p:sp>
        <p:grpSp>
          <p:nvGrpSpPr>
            <p:cNvPr id="64" name="Group 63">
              <a:extLst>
                <a:ext uri="{FF2B5EF4-FFF2-40B4-BE49-F238E27FC236}">
                  <a16:creationId xmlns:a16="http://schemas.microsoft.com/office/drawing/2014/main" id="{405C7C88-4789-4310-AA9A-755EA0FC61F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3500000">
              <a:off x="11001196" y="412511"/>
              <a:ext cx="641183" cy="1069728"/>
              <a:chOff x="6484112" y="2967038"/>
              <a:chExt cx="641183" cy="1069728"/>
            </a:xfrm>
          </p:grpSpPr>
          <p:grpSp>
            <p:nvGrpSpPr>
              <p:cNvPr id="65" name="Group 64">
                <a:extLst>
                  <a:ext uri="{FF2B5EF4-FFF2-40B4-BE49-F238E27FC236}">
                    <a16:creationId xmlns:a16="http://schemas.microsoft.com/office/drawing/2014/main" id="{EFE8EF28-3FED-4818-BD2E-D218D9AB1DF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6808136" y="2967038"/>
                <a:ext cx="317159" cy="932400"/>
                <a:chOff x="6808136" y="2967038"/>
                <a:chExt cx="317159" cy="932400"/>
              </a:xfrm>
            </p:grpSpPr>
            <p:sp>
              <p:nvSpPr>
                <p:cNvPr id="70" name="Freeform 68">
                  <a:extLst>
                    <a:ext uri="{FF2B5EF4-FFF2-40B4-BE49-F238E27FC236}">
                      <a16:creationId xmlns:a16="http://schemas.microsoft.com/office/drawing/2014/main" id="{30D4BA19-D8F4-4B13-BEBD-16B061CA98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venir Next LT Pro"/>
                    <a:ea typeface="+mn-ea"/>
                    <a:cs typeface="+mn-cs"/>
                  </a:endParaRPr>
                </a:p>
              </p:txBody>
            </p:sp>
            <p:sp>
              <p:nvSpPr>
                <p:cNvPr id="71" name="Freeform 69">
                  <a:extLst>
                    <a:ext uri="{FF2B5EF4-FFF2-40B4-BE49-F238E27FC236}">
                      <a16:creationId xmlns:a16="http://schemas.microsoft.com/office/drawing/2014/main" id="{725737BE-AB84-4984-857A-7CC4CC6D073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venir Next LT Pro"/>
                    <a:ea typeface="+mn-ea"/>
                    <a:cs typeface="+mn-cs"/>
                  </a:endParaRPr>
                </a:p>
              </p:txBody>
            </p:sp>
            <p:sp>
              <p:nvSpPr>
                <p:cNvPr id="72" name="Line 70">
                  <a:extLst>
                    <a:ext uri="{FF2B5EF4-FFF2-40B4-BE49-F238E27FC236}">
                      <a16:creationId xmlns:a16="http://schemas.microsoft.com/office/drawing/2014/main" id="{50BA4883-80F8-4DF2-B9BD-D4500C1251E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venir Next LT Pro"/>
                    <a:ea typeface="+mn-ea"/>
                    <a:cs typeface="+mn-cs"/>
                  </a:endParaRPr>
                </a:p>
              </p:txBody>
            </p:sp>
          </p:grpSp>
          <p:grpSp>
            <p:nvGrpSpPr>
              <p:cNvPr id="66" name="Group 65">
                <a:extLst>
                  <a:ext uri="{FF2B5EF4-FFF2-40B4-BE49-F238E27FC236}">
                    <a16:creationId xmlns:a16="http://schemas.microsoft.com/office/drawing/2014/main" id="{9748E797-53C7-48D6-A500-223C3CFB7E0E}"/>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8900000" flipH="1">
                <a:off x="6484112" y="3104366"/>
                <a:ext cx="317159" cy="932400"/>
                <a:chOff x="6808136" y="2967038"/>
                <a:chExt cx="317159" cy="932400"/>
              </a:xfrm>
            </p:grpSpPr>
            <p:sp>
              <p:nvSpPr>
                <p:cNvPr id="67" name="Freeform 68">
                  <a:extLst>
                    <a:ext uri="{FF2B5EF4-FFF2-40B4-BE49-F238E27FC236}">
                      <a16:creationId xmlns:a16="http://schemas.microsoft.com/office/drawing/2014/main" id="{B3BC0047-74CA-4860-9BDD-0BC26F6510A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venir Next LT Pro"/>
                    <a:ea typeface="+mn-ea"/>
                    <a:cs typeface="+mn-cs"/>
                  </a:endParaRPr>
                </a:p>
              </p:txBody>
            </p:sp>
            <p:sp>
              <p:nvSpPr>
                <p:cNvPr id="68" name="Freeform 69">
                  <a:extLst>
                    <a:ext uri="{FF2B5EF4-FFF2-40B4-BE49-F238E27FC236}">
                      <a16:creationId xmlns:a16="http://schemas.microsoft.com/office/drawing/2014/main" id="{3F8015CA-DE08-4541-ADF5-9D9402EFC1F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venir Next LT Pro"/>
                    <a:ea typeface="+mn-ea"/>
                    <a:cs typeface="+mn-cs"/>
                  </a:endParaRPr>
                </a:p>
              </p:txBody>
            </p:sp>
            <p:sp>
              <p:nvSpPr>
                <p:cNvPr id="69" name="Line 70">
                  <a:extLst>
                    <a:ext uri="{FF2B5EF4-FFF2-40B4-BE49-F238E27FC236}">
                      <a16:creationId xmlns:a16="http://schemas.microsoft.com/office/drawing/2014/main" id="{56E6EAC8-DC21-4209-8825-80E353DCF3C0}"/>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venir Next LT Pro"/>
                    <a:ea typeface="+mn-ea"/>
                    <a:cs typeface="+mn-cs"/>
                  </a:endParaRPr>
                </a:p>
              </p:txBody>
            </p:sp>
          </p:grpSp>
        </p:grpSp>
      </p:grpSp>
    </p:spTree>
    <p:extLst>
      <p:ext uri="{BB962C8B-B14F-4D97-AF65-F5344CB8AC3E}">
        <p14:creationId xmlns:p14="http://schemas.microsoft.com/office/powerpoint/2010/main" val="3445733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D0662-9776-FE67-125B-6B7A81818C4B}"/>
              </a:ext>
            </a:extLst>
          </p:cNvPr>
          <p:cNvSpPr>
            <a:spLocks noGrp="1"/>
          </p:cNvSpPr>
          <p:nvPr>
            <p:ph type="title"/>
          </p:nvPr>
        </p:nvSpPr>
        <p:spPr>
          <a:ln>
            <a:solidFill>
              <a:schemeClr val="tx1"/>
            </a:solidFill>
          </a:ln>
        </p:spPr>
        <p:txBody>
          <a:bodyPr>
            <a:normAutofit/>
          </a:bodyPr>
          <a:lstStyle/>
          <a:p>
            <a:pPr algn="ctr"/>
            <a:r>
              <a:rPr lang="en-US" sz="6600" dirty="0">
                <a:solidFill>
                  <a:srgbClr val="9F3B3B"/>
                </a:solidFill>
                <a:latin typeface="Cambria" panose="02040503050406030204" pitchFamily="18" charset="0"/>
                <a:ea typeface="Cambria" panose="02040503050406030204" pitchFamily="18" charset="0"/>
              </a:rPr>
              <a:t>Common Application</a:t>
            </a:r>
          </a:p>
        </p:txBody>
      </p:sp>
      <p:sp>
        <p:nvSpPr>
          <p:cNvPr id="3" name="Content Placeholder 2">
            <a:extLst>
              <a:ext uri="{FF2B5EF4-FFF2-40B4-BE49-F238E27FC236}">
                <a16:creationId xmlns:a16="http://schemas.microsoft.com/office/drawing/2014/main" id="{7F3FAFA2-A5EE-5608-8DE0-1623ED3076E2}"/>
              </a:ext>
            </a:extLst>
          </p:cNvPr>
          <p:cNvSpPr>
            <a:spLocks noGrp="1"/>
          </p:cNvSpPr>
          <p:nvPr>
            <p:ph idx="1"/>
          </p:nvPr>
        </p:nvSpPr>
        <p:spPr>
          <a:xfrm>
            <a:off x="856825" y="1635124"/>
            <a:ext cx="10478350" cy="5050155"/>
          </a:xfrm>
        </p:spPr>
        <p:txBody>
          <a:bodyPr>
            <a:noAutofit/>
          </a:bodyPr>
          <a:lstStyle/>
          <a:p>
            <a:pPr marL="0" indent="0" algn="ctr">
              <a:lnSpc>
                <a:spcPct val="100000"/>
              </a:lnSpc>
              <a:buNone/>
            </a:pPr>
            <a:r>
              <a:rPr lang="en-US" sz="2400" i="1" dirty="0">
                <a:latin typeface="Cambria" panose="02040503050406030204" pitchFamily="18" charset="0"/>
                <a:ea typeface="Cambria" panose="02040503050406030204" pitchFamily="18" charset="0"/>
              </a:rPr>
              <a:t>The Common App. is a single online college application form used by over 1,000 colleges/universities.</a:t>
            </a:r>
          </a:p>
          <a:p>
            <a:pPr marL="0" indent="0" algn="ctr">
              <a:lnSpc>
                <a:spcPct val="100000"/>
              </a:lnSpc>
              <a:buNone/>
            </a:pPr>
            <a:endParaRPr lang="en-US" sz="2400" i="1" dirty="0">
              <a:latin typeface="Cambria" panose="02040503050406030204" pitchFamily="18" charset="0"/>
              <a:ea typeface="Cambria" panose="02040503050406030204" pitchFamily="18" charset="0"/>
            </a:endParaRPr>
          </a:p>
          <a:p>
            <a:pPr marL="0" indent="0" algn="ctr">
              <a:lnSpc>
                <a:spcPct val="100000"/>
              </a:lnSpc>
              <a:buNone/>
            </a:pPr>
            <a:r>
              <a:rPr lang="en-US" sz="2400" i="1" dirty="0">
                <a:latin typeface="Cambria" panose="02040503050406030204" pitchFamily="18" charset="0"/>
                <a:ea typeface="Cambria" panose="02040503050406030204" pitchFamily="18" charset="0"/>
              </a:rPr>
              <a:t>The Common App. also helps you track necessary application documents:</a:t>
            </a:r>
          </a:p>
          <a:p>
            <a:pPr algn="ctr">
              <a:lnSpc>
                <a:spcPct val="100000"/>
              </a:lnSpc>
            </a:pPr>
            <a:r>
              <a:rPr lang="en-US" sz="2400" i="1" dirty="0">
                <a:latin typeface="Cambria" panose="02040503050406030204" pitchFamily="18" charset="0"/>
                <a:ea typeface="Cambria" panose="02040503050406030204" pitchFamily="18" charset="0"/>
              </a:rPr>
              <a:t>How many letters of recommendations you may need</a:t>
            </a:r>
          </a:p>
          <a:p>
            <a:pPr algn="ctr">
              <a:lnSpc>
                <a:spcPct val="100000"/>
              </a:lnSpc>
            </a:pPr>
            <a:r>
              <a:rPr lang="en-US" sz="2400" i="1" dirty="0">
                <a:latin typeface="Cambria" panose="02040503050406030204" pitchFamily="18" charset="0"/>
                <a:ea typeface="Cambria" panose="02040503050406030204" pitchFamily="18" charset="0"/>
              </a:rPr>
              <a:t>Important deadlines</a:t>
            </a:r>
          </a:p>
          <a:p>
            <a:pPr marL="0" indent="0" algn="ctr">
              <a:lnSpc>
                <a:spcPct val="100000"/>
              </a:lnSpc>
              <a:buNone/>
            </a:pPr>
            <a:endParaRPr lang="en-US" sz="2400" i="1" dirty="0">
              <a:latin typeface="Cambria" panose="02040503050406030204" pitchFamily="18" charset="0"/>
              <a:ea typeface="Cambria" panose="02040503050406030204" pitchFamily="18" charset="0"/>
            </a:endParaRPr>
          </a:p>
          <a:p>
            <a:pPr marL="0" indent="0" algn="ctr">
              <a:lnSpc>
                <a:spcPct val="100000"/>
              </a:lnSpc>
              <a:buNone/>
            </a:pPr>
            <a:r>
              <a:rPr lang="en-US" sz="2400" i="1" u="sng" dirty="0">
                <a:latin typeface="Cambria" panose="02040503050406030204" pitchFamily="18" charset="0"/>
                <a:ea typeface="Cambria" panose="02040503050406030204" pitchFamily="18" charset="0"/>
              </a:rPr>
              <a:t>Students must match Naviance and Common App.</a:t>
            </a:r>
          </a:p>
        </p:txBody>
      </p:sp>
    </p:spTree>
    <p:extLst>
      <p:ext uri="{BB962C8B-B14F-4D97-AF65-F5344CB8AC3E}">
        <p14:creationId xmlns:p14="http://schemas.microsoft.com/office/powerpoint/2010/main" val="2580047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35E86-56E6-978B-8B27-4FB88477B660}"/>
              </a:ext>
            </a:extLst>
          </p:cNvPr>
          <p:cNvSpPr>
            <a:spLocks noGrp="1"/>
          </p:cNvSpPr>
          <p:nvPr>
            <p:ph type="title"/>
          </p:nvPr>
        </p:nvSpPr>
        <p:spPr>
          <a:xfrm>
            <a:off x="989400" y="395289"/>
            <a:ext cx="10213200" cy="1759332"/>
          </a:xfrm>
          <a:ln>
            <a:solidFill>
              <a:schemeClr val="tx1"/>
            </a:solidFill>
          </a:ln>
        </p:spPr>
        <p:txBody>
          <a:bodyPr>
            <a:normAutofit fontScale="90000"/>
          </a:bodyPr>
          <a:lstStyle/>
          <a:p>
            <a:pPr algn="ctr"/>
            <a:r>
              <a:rPr lang="en-US" sz="6600" dirty="0">
                <a:solidFill>
                  <a:srgbClr val="9F3B3B"/>
                </a:solidFill>
                <a:latin typeface="Cambria" panose="02040503050406030204" pitchFamily="18" charset="0"/>
                <a:ea typeface="Cambria" panose="02040503050406030204" pitchFamily="18" charset="0"/>
              </a:rPr>
              <a:t>TYPES OF ADMISSIONS DEADLINES</a:t>
            </a:r>
          </a:p>
        </p:txBody>
      </p:sp>
      <p:sp>
        <p:nvSpPr>
          <p:cNvPr id="3" name="Content Placeholder 2">
            <a:extLst>
              <a:ext uri="{FF2B5EF4-FFF2-40B4-BE49-F238E27FC236}">
                <a16:creationId xmlns:a16="http://schemas.microsoft.com/office/drawing/2014/main" id="{597C1B53-B909-E8B7-675F-F47988F998C1}"/>
              </a:ext>
            </a:extLst>
          </p:cNvPr>
          <p:cNvSpPr>
            <a:spLocks noGrp="1"/>
          </p:cNvSpPr>
          <p:nvPr>
            <p:ph idx="1"/>
          </p:nvPr>
        </p:nvSpPr>
        <p:spPr>
          <a:xfrm>
            <a:off x="989400" y="2348077"/>
            <a:ext cx="10213200" cy="4040191"/>
          </a:xfrm>
        </p:spPr>
        <p:txBody>
          <a:bodyPr>
            <a:normAutofit lnSpcReduction="10000"/>
          </a:bodyPr>
          <a:lstStyle/>
          <a:p>
            <a:pPr>
              <a:lnSpc>
                <a:spcPct val="100000"/>
              </a:lnSpc>
            </a:pPr>
            <a:r>
              <a:rPr lang="en-US" sz="2800" dirty="0">
                <a:latin typeface="Cambria" panose="02040503050406030204" pitchFamily="18" charset="0"/>
                <a:ea typeface="Cambria" panose="02040503050406030204" pitchFamily="18" charset="0"/>
              </a:rPr>
              <a:t>Early Decision</a:t>
            </a:r>
          </a:p>
          <a:p>
            <a:pPr>
              <a:lnSpc>
                <a:spcPct val="100000"/>
              </a:lnSpc>
            </a:pPr>
            <a:r>
              <a:rPr lang="en-US" sz="2800" dirty="0">
                <a:latin typeface="Cambria" panose="02040503050406030204" pitchFamily="18" charset="0"/>
                <a:ea typeface="Cambria" panose="02040503050406030204" pitchFamily="18" charset="0"/>
              </a:rPr>
              <a:t>Early Action</a:t>
            </a:r>
          </a:p>
          <a:p>
            <a:pPr>
              <a:lnSpc>
                <a:spcPct val="100000"/>
              </a:lnSpc>
            </a:pPr>
            <a:r>
              <a:rPr lang="en-US" sz="2800" dirty="0">
                <a:latin typeface="Cambria" panose="02040503050406030204" pitchFamily="18" charset="0"/>
                <a:ea typeface="Cambria" panose="02040503050406030204" pitchFamily="18" charset="0"/>
              </a:rPr>
              <a:t>Regular Decision</a:t>
            </a:r>
          </a:p>
          <a:p>
            <a:pPr>
              <a:lnSpc>
                <a:spcPct val="100000"/>
              </a:lnSpc>
            </a:pPr>
            <a:r>
              <a:rPr lang="en-US" sz="2800" dirty="0">
                <a:latin typeface="Cambria" panose="02040503050406030204" pitchFamily="18" charset="0"/>
                <a:ea typeface="Cambria" panose="02040503050406030204" pitchFamily="18" charset="0"/>
              </a:rPr>
              <a:t>Rolling Admissions</a:t>
            </a:r>
          </a:p>
          <a:p>
            <a:pPr>
              <a:lnSpc>
                <a:spcPct val="100000"/>
              </a:lnSpc>
            </a:pPr>
            <a:r>
              <a:rPr lang="en-US" sz="2800" dirty="0">
                <a:latin typeface="Cambria" panose="02040503050406030204" pitchFamily="18" charset="0"/>
                <a:ea typeface="Cambria" panose="02040503050406030204" pitchFamily="18" charset="0"/>
              </a:rPr>
              <a:t>Instant Decision</a:t>
            </a:r>
          </a:p>
          <a:p>
            <a:pPr>
              <a:lnSpc>
                <a:spcPct val="100000"/>
              </a:lnSpc>
            </a:pPr>
            <a:endParaRPr lang="en-US" sz="2800" dirty="0">
              <a:latin typeface="Cambria" panose="02040503050406030204" pitchFamily="18" charset="0"/>
              <a:ea typeface="Cambria" panose="02040503050406030204" pitchFamily="18" charset="0"/>
            </a:endParaRPr>
          </a:p>
          <a:p>
            <a:pPr marL="0" indent="0">
              <a:lnSpc>
                <a:spcPct val="100000"/>
              </a:lnSpc>
              <a:buNone/>
            </a:pPr>
            <a:r>
              <a:rPr lang="en-US" sz="2800" i="1" u="sng" dirty="0">
                <a:latin typeface="Cambria" panose="02040503050406030204" pitchFamily="18" charset="0"/>
                <a:ea typeface="Cambria" panose="02040503050406030204" pitchFamily="18" charset="0"/>
              </a:rPr>
              <a:t>If you are interested in early action or early decision, please email your counselor ASAP.</a:t>
            </a:r>
          </a:p>
        </p:txBody>
      </p:sp>
    </p:spTree>
    <p:extLst>
      <p:ext uri="{BB962C8B-B14F-4D97-AF65-F5344CB8AC3E}">
        <p14:creationId xmlns:p14="http://schemas.microsoft.com/office/powerpoint/2010/main" val="3925765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D0662-9776-FE67-125B-6B7A81818C4B}"/>
              </a:ext>
            </a:extLst>
          </p:cNvPr>
          <p:cNvSpPr>
            <a:spLocks noGrp="1"/>
          </p:cNvSpPr>
          <p:nvPr>
            <p:ph type="title"/>
          </p:nvPr>
        </p:nvSpPr>
        <p:spPr>
          <a:ln>
            <a:solidFill>
              <a:schemeClr val="tx1"/>
            </a:solidFill>
          </a:ln>
        </p:spPr>
        <p:txBody>
          <a:bodyPr>
            <a:normAutofit/>
          </a:bodyPr>
          <a:lstStyle/>
          <a:p>
            <a:pPr algn="ctr"/>
            <a:r>
              <a:rPr lang="en-US" sz="6600" dirty="0">
                <a:solidFill>
                  <a:srgbClr val="9F3B3B"/>
                </a:solidFill>
                <a:latin typeface="Cambria" panose="02040503050406030204" pitchFamily="18" charset="0"/>
                <a:ea typeface="Cambria" panose="02040503050406030204" pitchFamily="18" charset="0"/>
              </a:rPr>
              <a:t>Letters of Recommendation</a:t>
            </a:r>
          </a:p>
        </p:txBody>
      </p:sp>
      <p:sp>
        <p:nvSpPr>
          <p:cNvPr id="3" name="Content Placeholder 2">
            <a:extLst>
              <a:ext uri="{FF2B5EF4-FFF2-40B4-BE49-F238E27FC236}">
                <a16:creationId xmlns:a16="http://schemas.microsoft.com/office/drawing/2014/main" id="{7F3FAFA2-A5EE-5608-8DE0-1623ED3076E2}"/>
              </a:ext>
            </a:extLst>
          </p:cNvPr>
          <p:cNvSpPr>
            <a:spLocks noGrp="1"/>
          </p:cNvSpPr>
          <p:nvPr>
            <p:ph idx="1"/>
          </p:nvPr>
        </p:nvSpPr>
        <p:spPr>
          <a:xfrm>
            <a:off x="856825" y="1635124"/>
            <a:ext cx="10478350" cy="5050155"/>
          </a:xfrm>
        </p:spPr>
        <p:txBody>
          <a:bodyPr>
            <a:noAutofit/>
          </a:bodyPr>
          <a:lstStyle/>
          <a:p>
            <a:pPr marL="0" indent="0" algn="ctr">
              <a:lnSpc>
                <a:spcPct val="100000"/>
              </a:lnSpc>
              <a:buNone/>
            </a:pPr>
            <a:r>
              <a:rPr lang="en-US" sz="2400" i="1" dirty="0">
                <a:latin typeface="Cambria" panose="02040503050406030204" pitchFamily="18" charset="0"/>
                <a:ea typeface="Cambria" panose="02040503050406030204" pitchFamily="18" charset="0"/>
              </a:rPr>
              <a:t>Form located on Guidance Webpage</a:t>
            </a:r>
          </a:p>
          <a:p>
            <a:pPr marL="0" indent="0" algn="ctr">
              <a:lnSpc>
                <a:spcPct val="100000"/>
              </a:lnSpc>
              <a:buNone/>
            </a:pPr>
            <a:endParaRPr lang="en-US" i="1" dirty="0">
              <a:latin typeface="Cambria" panose="02040503050406030204" pitchFamily="18" charset="0"/>
              <a:ea typeface="Cambria" panose="02040503050406030204" pitchFamily="18" charset="0"/>
            </a:endParaRPr>
          </a:p>
          <a:p>
            <a:pPr marL="0" indent="0" algn="ctr">
              <a:lnSpc>
                <a:spcPct val="100000"/>
              </a:lnSpc>
              <a:buNone/>
            </a:pPr>
            <a:r>
              <a:rPr lang="en-US" i="1" dirty="0">
                <a:latin typeface="Cambria" panose="02040503050406030204" pitchFamily="18" charset="0"/>
                <a:ea typeface="Cambria" panose="02040503050406030204" pitchFamily="18" charset="0"/>
              </a:rPr>
              <a:t>Form includes:</a:t>
            </a:r>
          </a:p>
          <a:p>
            <a:pPr algn="ctr">
              <a:lnSpc>
                <a:spcPct val="100000"/>
              </a:lnSpc>
            </a:pPr>
            <a:r>
              <a:rPr lang="en-US" i="1" dirty="0">
                <a:latin typeface="Cambria" panose="02040503050406030204" pitchFamily="18" charset="0"/>
                <a:ea typeface="Cambria" panose="02040503050406030204" pitchFamily="18" charset="0"/>
              </a:rPr>
              <a:t>Colleges/Universities or Scholarships</a:t>
            </a:r>
          </a:p>
          <a:p>
            <a:pPr algn="ctr">
              <a:lnSpc>
                <a:spcPct val="100000"/>
              </a:lnSpc>
            </a:pPr>
            <a:r>
              <a:rPr lang="en-US" i="1" dirty="0">
                <a:latin typeface="Cambria" panose="02040503050406030204" pitchFamily="18" charset="0"/>
                <a:ea typeface="Cambria" panose="02040503050406030204" pitchFamily="18" charset="0"/>
              </a:rPr>
              <a:t>Major (if decided)</a:t>
            </a:r>
          </a:p>
          <a:p>
            <a:pPr algn="ctr">
              <a:lnSpc>
                <a:spcPct val="100000"/>
              </a:lnSpc>
            </a:pPr>
            <a:r>
              <a:rPr lang="en-US" i="1" dirty="0">
                <a:latin typeface="Cambria" panose="02040503050406030204" pitchFamily="18" charset="0"/>
                <a:ea typeface="Cambria" panose="02040503050406030204" pitchFamily="18" charset="0"/>
              </a:rPr>
              <a:t>Activities Completed (inside and outside of school)</a:t>
            </a:r>
          </a:p>
          <a:p>
            <a:pPr algn="ctr">
              <a:lnSpc>
                <a:spcPct val="100000"/>
              </a:lnSpc>
            </a:pPr>
            <a:r>
              <a:rPr lang="en-US" i="1" dirty="0">
                <a:latin typeface="Cambria" panose="02040503050406030204" pitchFamily="18" charset="0"/>
                <a:ea typeface="Cambria" panose="02040503050406030204" pitchFamily="18" charset="0"/>
              </a:rPr>
              <a:t>Favorite Activity</a:t>
            </a:r>
          </a:p>
          <a:p>
            <a:pPr algn="ctr">
              <a:lnSpc>
                <a:spcPct val="100000"/>
              </a:lnSpc>
            </a:pPr>
            <a:r>
              <a:rPr lang="en-US" i="1" dirty="0">
                <a:latin typeface="Cambria" panose="02040503050406030204" pitchFamily="18" charset="0"/>
                <a:ea typeface="Cambria" panose="02040503050406030204" pitchFamily="18" charset="0"/>
              </a:rPr>
              <a:t>Awards Received</a:t>
            </a:r>
          </a:p>
          <a:p>
            <a:pPr algn="ctr">
              <a:lnSpc>
                <a:spcPct val="100000"/>
              </a:lnSpc>
            </a:pPr>
            <a:r>
              <a:rPr lang="en-US" i="1" dirty="0">
                <a:latin typeface="Cambria" panose="02040503050406030204" pitchFamily="18" charset="0"/>
                <a:ea typeface="Cambria" panose="02040503050406030204" pitchFamily="18" charset="0"/>
              </a:rPr>
              <a:t>Accomplishments for After Graduation</a:t>
            </a:r>
          </a:p>
          <a:p>
            <a:pPr algn="ctr">
              <a:lnSpc>
                <a:spcPct val="100000"/>
              </a:lnSpc>
            </a:pPr>
            <a:endParaRPr lang="en-US" sz="2400" i="1" dirty="0">
              <a:latin typeface="Cambria" panose="02040503050406030204" pitchFamily="18" charset="0"/>
              <a:ea typeface="Cambria" panose="02040503050406030204" pitchFamily="18" charset="0"/>
            </a:endParaRPr>
          </a:p>
          <a:p>
            <a:pPr marL="0" indent="0" algn="ctr">
              <a:lnSpc>
                <a:spcPct val="100000"/>
              </a:lnSpc>
              <a:buNone/>
            </a:pPr>
            <a:r>
              <a:rPr lang="en-US" sz="2400" i="1" u="sng" dirty="0">
                <a:latin typeface="Cambria" panose="02040503050406030204" pitchFamily="18" charset="0"/>
                <a:ea typeface="Cambria" panose="02040503050406030204" pitchFamily="18" charset="0"/>
              </a:rPr>
              <a:t>Students must ask teacher in person before submitting request</a:t>
            </a:r>
          </a:p>
        </p:txBody>
      </p:sp>
    </p:spTree>
    <p:extLst>
      <p:ext uri="{BB962C8B-B14F-4D97-AF65-F5344CB8AC3E}">
        <p14:creationId xmlns:p14="http://schemas.microsoft.com/office/powerpoint/2010/main" val="28870867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43152-D003-DDB4-56AC-011E0741046A}"/>
              </a:ext>
            </a:extLst>
          </p:cNvPr>
          <p:cNvSpPr>
            <a:spLocks noGrp="1"/>
          </p:cNvSpPr>
          <p:nvPr>
            <p:ph type="title"/>
          </p:nvPr>
        </p:nvSpPr>
        <p:spPr>
          <a:ln>
            <a:solidFill>
              <a:schemeClr val="tx1"/>
            </a:solidFill>
          </a:ln>
        </p:spPr>
        <p:txBody>
          <a:bodyPr>
            <a:noAutofit/>
          </a:bodyPr>
          <a:lstStyle/>
          <a:p>
            <a:pPr algn="ctr"/>
            <a:r>
              <a:rPr lang="en-US" sz="6000" dirty="0">
                <a:solidFill>
                  <a:srgbClr val="9F3B3B"/>
                </a:solidFill>
                <a:latin typeface="Cambria" panose="02040503050406030204" pitchFamily="18" charset="0"/>
                <a:ea typeface="Cambria" panose="02040503050406030204" pitchFamily="18" charset="0"/>
              </a:rPr>
              <a:t>FINANCIAL AID</a:t>
            </a:r>
          </a:p>
        </p:txBody>
      </p:sp>
      <p:sp>
        <p:nvSpPr>
          <p:cNvPr id="3" name="Content Placeholder 2">
            <a:extLst>
              <a:ext uri="{FF2B5EF4-FFF2-40B4-BE49-F238E27FC236}">
                <a16:creationId xmlns:a16="http://schemas.microsoft.com/office/drawing/2014/main" id="{C5EF7501-F0F4-9A8E-A2E3-6144A52D9B00}"/>
              </a:ext>
            </a:extLst>
          </p:cNvPr>
          <p:cNvSpPr>
            <a:spLocks noGrp="1"/>
          </p:cNvSpPr>
          <p:nvPr>
            <p:ph idx="1"/>
          </p:nvPr>
        </p:nvSpPr>
        <p:spPr>
          <a:xfrm>
            <a:off x="989400" y="1969705"/>
            <a:ext cx="10213200" cy="4040191"/>
          </a:xfrm>
        </p:spPr>
        <p:txBody>
          <a:bodyPr>
            <a:normAutofit fontScale="92500" lnSpcReduction="10000"/>
          </a:bodyPr>
          <a:lstStyle/>
          <a:p>
            <a:pPr marL="0" indent="0" algn="ctr">
              <a:lnSpc>
                <a:spcPct val="100000"/>
              </a:lnSpc>
              <a:buNone/>
            </a:pPr>
            <a:r>
              <a:rPr lang="en-US" sz="2800" b="1" dirty="0">
                <a:latin typeface="Cambria" panose="02040503050406030204" pitchFamily="18" charset="0"/>
                <a:ea typeface="Cambria" panose="02040503050406030204" pitchFamily="18" charset="0"/>
              </a:rPr>
              <a:t>Types of Financial Aid</a:t>
            </a:r>
          </a:p>
          <a:p>
            <a:pPr>
              <a:lnSpc>
                <a:spcPct val="100000"/>
              </a:lnSpc>
            </a:pPr>
            <a:r>
              <a:rPr lang="en-US" sz="2800" dirty="0">
                <a:latin typeface="Cambria" panose="02040503050406030204" pitchFamily="18" charset="0"/>
                <a:ea typeface="Cambria" panose="02040503050406030204" pitchFamily="18" charset="0"/>
              </a:rPr>
              <a:t>Grants</a:t>
            </a:r>
          </a:p>
          <a:p>
            <a:pPr>
              <a:lnSpc>
                <a:spcPct val="100000"/>
              </a:lnSpc>
            </a:pPr>
            <a:r>
              <a:rPr lang="en-US" sz="2800" dirty="0">
                <a:latin typeface="Cambria" panose="02040503050406030204" pitchFamily="18" charset="0"/>
                <a:ea typeface="Cambria" panose="02040503050406030204" pitchFamily="18" charset="0"/>
              </a:rPr>
              <a:t>Loans</a:t>
            </a:r>
          </a:p>
          <a:p>
            <a:pPr>
              <a:lnSpc>
                <a:spcPct val="100000"/>
              </a:lnSpc>
            </a:pPr>
            <a:r>
              <a:rPr lang="en-US" sz="2800" dirty="0">
                <a:latin typeface="Cambria" panose="02040503050406030204" pitchFamily="18" charset="0"/>
                <a:ea typeface="Cambria" panose="02040503050406030204" pitchFamily="18" charset="0"/>
              </a:rPr>
              <a:t>Merit Aid</a:t>
            </a:r>
          </a:p>
          <a:p>
            <a:pPr>
              <a:lnSpc>
                <a:spcPct val="100000"/>
              </a:lnSpc>
            </a:pPr>
            <a:r>
              <a:rPr lang="en-US" sz="2800" dirty="0">
                <a:latin typeface="Cambria" panose="02040503050406030204" pitchFamily="18" charset="0"/>
                <a:ea typeface="Cambria" panose="02040503050406030204" pitchFamily="18" charset="0"/>
              </a:rPr>
              <a:t>Work Study</a:t>
            </a:r>
          </a:p>
          <a:p>
            <a:pPr>
              <a:lnSpc>
                <a:spcPct val="100000"/>
              </a:lnSpc>
            </a:pPr>
            <a:r>
              <a:rPr lang="en-US" sz="2800" dirty="0">
                <a:latin typeface="Cambria" panose="02040503050406030204" pitchFamily="18" charset="0"/>
                <a:ea typeface="Cambria" panose="02040503050406030204" pitchFamily="18" charset="0"/>
              </a:rPr>
              <a:t>Scholarships</a:t>
            </a:r>
          </a:p>
          <a:p>
            <a:pPr marL="0" indent="0">
              <a:lnSpc>
                <a:spcPct val="100000"/>
              </a:lnSpc>
              <a:buNone/>
            </a:pPr>
            <a:endParaRPr lang="en-US" sz="2800" dirty="0">
              <a:latin typeface="Cambria" panose="02040503050406030204" pitchFamily="18" charset="0"/>
              <a:ea typeface="Cambria" panose="02040503050406030204" pitchFamily="18" charset="0"/>
            </a:endParaRPr>
          </a:p>
          <a:p>
            <a:pPr marL="0" indent="0">
              <a:lnSpc>
                <a:spcPct val="100000"/>
              </a:lnSpc>
              <a:buNone/>
            </a:pPr>
            <a:r>
              <a:rPr lang="en-US" sz="2800" b="1" dirty="0">
                <a:latin typeface="Cambria" panose="02040503050406030204" pitchFamily="18" charset="0"/>
                <a:ea typeface="Cambria" panose="02040503050406030204" pitchFamily="18" charset="0"/>
              </a:rPr>
              <a:t>All families need to complete FAFSA regardless of income.</a:t>
            </a:r>
          </a:p>
        </p:txBody>
      </p:sp>
    </p:spTree>
    <p:extLst>
      <p:ext uri="{BB962C8B-B14F-4D97-AF65-F5344CB8AC3E}">
        <p14:creationId xmlns:p14="http://schemas.microsoft.com/office/powerpoint/2010/main" val="1119383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1E647-72C5-48D7-87C6-EF56C40B580D}"/>
              </a:ext>
            </a:extLst>
          </p:cNvPr>
          <p:cNvSpPr>
            <a:spLocks noGrp="1"/>
          </p:cNvSpPr>
          <p:nvPr>
            <p:ph type="title"/>
          </p:nvPr>
        </p:nvSpPr>
        <p:spPr>
          <a:xfrm>
            <a:off x="989400" y="395288"/>
            <a:ext cx="10213200" cy="1454533"/>
          </a:xfrm>
          <a:ln>
            <a:solidFill>
              <a:schemeClr val="tx1"/>
            </a:solidFill>
          </a:ln>
        </p:spPr>
        <p:txBody>
          <a:bodyPr>
            <a:noAutofit/>
          </a:bodyPr>
          <a:lstStyle/>
          <a:p>
            <a:pPr algn="ctr"/>
            <a:r>
              <a:rPr lang="en-US" sz="4400" dirty="0">
                <a:solidFill>
                  <a:srgbClr val="9F3B3B"/>
                </a:solidFill>
                <a:latin typeface="Cambria" panose="02040503050406030204" pitchFamily="18" charset="0"/>
                <a:ea typeface="Cambria" panose="02040503050406030204" pitchFamily="18" charset="0"/>
              </a:rPr>
              <a:t>FAFSA: FREE APPLICATION FOR FEDERAL STUDENT AID</a:t>
            </a:r>
          </a:p>
        </p:txBody>
      </p:sp>
      <p:sp>
        <p:nvSpPr>
          <p:cNvPr id="3" name="Content Placeholder 2">
            <a:extLst>
              <a:ext uri="{FF2B5EF4-FFF2-40B4-BE49-F238E27FC236}">
                <a16:creationId xmlns:a16="http://schemas.microsoft.com/office/drawing/2014/main" id="{AD12179C-F28C-F2C4-9BDB-F2D8523DCFE1}"/>
              </a:ext>
            </a:extLst>
          </p:cNvPr>
          <p:cNvSpPr>
            <a:spLocks noGrp="1"/>
          </p:cNvSpPr>
          <p:nvPr>
            <p:ph idx="1"/>
          </p:nvPr>
        </p:nvSpPr>
        <p:spPr>
          <a:xfrm>
            <a:off x="989400" y="2017986"/>
            <a:ext cx="10213200" cy="4561489"/>
          </a:xfrm>
        </p:spPr>
        <p:txBody>
          <a:bodyPr>
            <a:normAutofit/>
          </a:bodyPr>
          <a:lstStyle/>
          <a:p>
            <a:pPr marL="0" indent="0">
              <a:lnSpc>
                <a:spcPct val="100000"/>
              </a:lnSpc>
              <a:buNone/>
            </a:pPr>
            <a:r>
              <a:rPr lang="en-US" sz="2800" b="1" dirty="0">
                <a:latin typeface="Cambria" panose="02040503050406030204" pitchFamily="18" charset="0"/>
                <a:ea typeface="Cambria" panose="02040503050406030204" pitchFamily="18" charset="0"/>
              </a:rPr>
              <a:t>FAFSA 2024-2025</a:t>
            </a:r>
            <a:endParaRPr lang="en-US" sz="2800" b="1" dirty="0">
              <a:latin typeface="Cambria" panose="02040503050406030204" pitchFamily="18" charset="0"/>
              <a:ea typeface="Cambria" panose="02040503050406030204" pitchFamily="18" charset="0"/>
              <a:hlinkClick r:id="rId2"/>
            </a:endParaRPr>
          </a:p>
          <a:p>
            <a:pPr marL="0" indent="0">
              <a:lnSpc>
                <a:spcPct val="100000"/>
              </a:lnSpc>
              <a:buNone/>
            </a:pPr>
            <a:r>
              <a:rPr lang="en-US" sz="2800" dirty="0">
                <a:latin typeface="Cambria" panose="02040503050406030204" pitchFamily="18" charset="0"/>
                <a:ea typeface="Cambria" panose="02040503050406030204" pitchFamily="18" charset="0"/>
                <a:hlinkClick r:id="rId2"/>
              </a:rPr>
              <a:t>WWW.FAFSA.GOV.ED</a:t>
            </a:r>
            <a:endParaRPr lang="en-US" sz="2800" dirty="0">
              <a:latin typeface="Cambria" panose="02040503050406030204" pitchFamily="18" charset="0"/>
              <a:ea typeface="Cambria" panose="02040503050406030204" pitchFamily="18" charset="0"/>
            </a:endParaRPr>
          </a:p>
          <a:p>
            <a:pPr>
              <a:lnSpc>
                <a:spcPct val="100000"/>
              </a:lnSpc>
            </a:pPr>
            <a:r>
              <a:rPr lang="en-US" sz="2800" dirty="0">
                <a:latin typeface="Cambria" panose="02040503050406030204" pitchFamily="18" charset="0"/>
                <a:ea typeface="Cambria" panose="02040503050406030204" pitchFamily="18" charset="0"/>
              </a:rPr>
              <a:t>FAFSA IS </a:t>
            </a:r>
            <a:r>
              <a:rPr lang="en-US" sz="2800" u="sng" dirty="0">
                <a:latin typeface="Cambria" panose="02040503050406030204" pitchFamily="18" charset="0"/>
                <a:ea typeface="Cambria" panose="02040503050406030204" pitchFamily="18" charset="0"/>
              </a:rPr>
              <a:t>FREE</a:t>
            </a:r>
            <a:r>
              <a:rPr lang="en-US" sz="2800" dirty="0">
                <a:latin typeface="Cambria" panose="02040503050406030204" pitchFamily="18" charset="0"/>
                <a:ea typeface="Cambria" panose="02040503050406030204" pitchFamily="18" charset="0"/>
              </a:rPr>
              <a:t>!</a:t>
            </a:r>
          </a:p>
          <a:p>
            <a:pPr>
              <a:lnSpc>
                <a:spcPct val="100000"/>
              </a:lnSpc>
            </a:pPr>
            <a:r>
              <a:rPr lang="en-US" sz="2800" dirty="0">
                <a:latin typeface="Cambria" panose="02040503050406030204" pitchFamily="18" charset="0"/>
                <a:ea typeface="Cambria" panose="02040503050406030204" pitchFamily="18" charset="0"/>
              </a:rPr>
              <a:t>Filing begins in December</a:t>
            </a:r>
          </a:p>
          <a:p>
            <a:pPr>
              <a:lnSpc>
                <a:spcPct val="100000"/>
              </a:lnSpc>
            </a:pPr>
            <a:r>
              <a:rPr lang="en-US" sz="2800" dirty="0">
                <a:latin typeface="Cambria" panose="02040503050406030204" pitchFamily="18" charset="0"/>
                <a:ea typeface="Cambria" panose="02040503050406030204" pitchFamily="18" charset="0"/>
              </a:rPr>
              <a:t>Use yours (or family) taxes from 2023</a:t>
            </a:r>
          </a:p>
          <a:p>
            <a:pPr>
              <a:lnSpc>
                <a:spcPct val="100000"/>
              </a:lnSpc>
            </a:pPr>
            <a:r>
              <a:rPr lang="en-US" sz="2800" dirty="0">
                <a:latin typeface="Cambria" panose="02040503050406030204" pitchFamily="18" charset="0"/>
                <a:ea typeface="Cambria" panose="02040503050406030204" pitchFamily="18" charset="0"/>
              </a:rPr>
              <a:t>Even if you think your family may not be eligible for financial aid, you need to fill out the FAFSA form.</a:t>
            </a:r>
          </a:p>
          <a:p>
            <a:pPr lvl="1">
              <a:lnSpc>
                <a:spcPct val="100000"/>
              </a:lnSpc>
            </a:pPr>
            <a:r>
              <a:rPr lang="en-US" sz="2800" dirty="0">
                <a:latin typeface="Cambria" panose="02040503050406030204" pitchFamily="18" charset="0"/>
                <a:ea typeface="Cambria" panose="02040503050406030204" pitchFamily="18" charset="0"/>
              </a:rPr>
              <a:t>	</a:t>
            </a:r>
            <a:r>
              <a:rPr lang="en-US" sz="2800" u="sng" dirty="0">
                <a:latin typeface="Cambria" panose="02040503050406030204" pitchFamily="18" charset="0"/>
                <a:ea typeface="Cambria" panose="02040503050406030204" pitchFamily="18" charset="0"/>
              </a:rPr>
              <a:t>Graduation Requirement</a:t>
            </a:r>
          </a:p>
          <a:p>
            <a:endParaRPr lang="en-US" dirty="0"/>
          </a:p>
          <a:p>
            <a:endParaRPr lang="en-US" dirty="0"/>
          </a:p>
          <a:p>
            <a:endParaRPr lang="en-US" dirty="0"/>
          </a:p>
        </p:txBody>
      </p:sp>
    </p:spTree>
    <p:extLst>
      <p:ext uri="{BB962C8B-B14F-4D97-AF65-F5344CB8AC3E}">
        <p14:creationId xmlns:p14="http://schemas.microsoft.com/office/powerpoint/2010/main" val="18426207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D0662-9776-FE67-125B-6B7A81818C4B}"/>
              </a:ext>
            </a:extLst>
          </p:cNvPr>
          <p:cNvSpPr>
            <a:spLocks noGrp="1"/>
          </p:cNvSpPr>
          <p:nvPr>
            <p:ph type="title"/>
          </p:nvPr>
        </p:nvSpPr>
        <p:spPr>
          <a:ln>
            <a:solidFill>
              <a:schemeClr val="tx1"/>
            </a:solidFill>
          </a:ln>
        </p:spPr>
        <p:txBody>
          <a:bodyPr>
            <a:normAutofit/>
          </a:bodyPr>
          <a:lstStyle/>
          <a:p>
            <a:pPr algn="ctr"/>
            <a:r>
              <a:rPr lang="en-US" sz="6600" dirty="0">
                <a:solidFill>
                  <a:srgbClr val="9F3B3B"/>
                </a:solidFill>
                <a:latin typeface="Cambria" panose="02040503050406030204" pitchFamily="18" charset="0"/>
                <a:ea typeface="Cambria" panose="02040503050406030204" pitchFamily="18" charset="0"/>
              </a:rPr>
              <a:t>Scholarships</a:t>
            </a:r>
          </a:p>
        </p:txBody>
      </p:sp>
      <p:sp>
        <p:nvSpPr>
          <p:cNvPr id="3" name="Content Placeholder 2">
            <a:extLst>
              <a:ext uri="{FF2B5EF4-FFF2-40B4-BE49-F238E27FC236}">
                <a16:creationId xmlns:a16="http://schemas.microsoft.com/office/drawing/2014/main" id="{7F3FAFA2-A5EE-5608-8DE0-1623ED3076E2}"/>
              </a:ext>
            </a:extLst>
          </p:cNvPr>
          <p:cNvSpPr>
            <a:spLocks noGrp="1"/>
          </p:cNvSpPr>
          <p:nvPr>
            <p:ph idx="1"/>
          </p:nvPr>
        </p:nvSpPr>
        <p:spPr>
          <a:xfrm>
            <a:off x="989400" y="1635124"/>
            <a:ext cx="10478350" cy="5050155"/>
          </a:xfrm>
        </p:spPr>
        <p:txBody>
          <a:bodyPr>
            <a:noAutofit/>
          </a:bodyPr>
          <a:lstStyle/>
          <a:p>
            <a:pPr>
              <a:lnSpc>
                <a:spcPct val="100000"/>
              </a:lnSpc>
              <a:buClr>
                <a:srgbClr val="8FA3A3"/>
              </a:buClr>
              <a:defRPr/>
            </a:pPr>
            <a:r>
              <a:rPr kumimoji="0" lang="en-US" sz="28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College/University</a:t>
            </a:r>
          </a:p>
          <a:p>
            <a:pPr>
              <a:lnSpc>
                <a:spcPct val="100000"/>
              </a:lnSpc>
              <a:buClr>
                <a:srgbClr val="8FA3A3"/>
              </a:buClr>
              <a:defRPr/>
            </a:pPr>
            <a:r>
              <a:rPr kumimoji="0" lang="en-US" sz="28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FAFSA</a:t>
            </a:r>
          </a:p>
          <a:p>
            <a:pPr>
              <a:lnSpc>
                <a:spcPct val="100000"/>
              </a:lnSpc>
              <a:buClr>
                <a:srgbClr val="8FA3A3"/>
              </a:buClr>
              <a:defRPr/>
            </a:pPr>
            <a:r>
              <a:rPr kumimoji="0" lang="en-US" sz="28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Fastweb.com</a:t>
            </a:r>
          </a:p>
          <a:p>
            <a:pPr>
              <a:lnSpc>
                <a:spcPct val="100000"/>
              </a:lnSpc>
              <a:buClr>
                <a:srgbClr val="8FA3A3"/>
              </a:buClr>
              <a:defRPr/>
            </a:pPr>
            <a:r>
              <a:rPr kumimoji="0" lang="en-US" sz="28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Collegeboard.com</a:t>
            </a:r>
          </a:p>
          <a:p>
            <a:pPr>
              <a:lnSpc>
                <a:spcPct val="100000"/>
              </a:lnSpc>
              <a:buClr>
                <a:srgbClr val="8FA3A3"/>
              </a:buClr>
              <a:defRPr/>
            </a:pPr>
            <a:r>
              <a:rPr kumimoji="0" lang="en-US" sz="28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Gpsd.us High School Guidance Webpage</a:t>
            </a:r>
          </a:p>
          <a:p>
            <a:pPr>
              <a:lnSpc>
                <a:spcPct val="100000"/>
              </a:lnSpc>
              <a:buClr>
                <a:srgbClr val="8FA3A3"/>
              </a:buClr>
              <a:defRPr/>
            </a:pPr>
            <a:r>
              <a:rPr kumimoji="0" lang="en-US" sz="28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Naviance</a:t>
            </a:r>
          </a:p>
          <a:p>
            <a:pPr>
              <a:lnSpc>
                <a:spcPct val="100000"/>
              </a:lnSpc>
              <a:buClr>
                <a:srgbClr val="8FA3A3"/>
              </a:buClr>
              <a:defRPr/>
            </a:pPr>
            <a:r>
              <a:rPr kumimoji="0" lang="en-US" sz="28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Remind </a:t>
            </a:r>
          </a:p>
          <a:p>
            <a:pPr>
              <a:lnSpc>
                <a:spcPct val="100000"/>
              </a:lnSpc>
              <a:buClr>
                <a:srgbClr val="8FA3A3"/>
              </a:buClr>
              <a:defRPr/>
            </a:pPr>
            <a:r>
              <a:rPr lang="en-US" sz="2800" i="1" dirty="0">
                <a:solidFill>
                  <a:schemeClr val="bg2">
                    <a:lumMod val="25000"/>
                  </a:schemeClr>
                </a:solidFill>
                <a:latin typeface="Cambria" panose="02040503050406030204" pitchFamily="18" charset="0"/>
                <a:ea typeface="Cambria" panose="02040503050406030204" pitchFamily="18" charset="0"/>
              </a:rPr>
              <a:t>Bulletin Board next to Security Office</a:t>
            </a:r>
            <a:endParaRPr lang="en-US" sz="3200" dirty="0">
              <a:latin typeface="Cambria" panose="02040503050406030204" pitchFamily="18" charset="0"/>
              <a:ea typeface="Cambria" panose="02040503050406030204" pitchFamily="18" charset="0"/>
            </a:endParaRPr>
          </a:p>
          <a:p>
            <a:pPr marL="0" indent="0" algn="ctr">
              <a:lnSpc>
                <a:spcPct val="100000"/>
              </a:lnSpc>
              <a:buNone/>
            </a:pPr>
            <a:endParaRPr lang="en-US" sz="2400"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133252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D0662-9776-FE67-125B-6B7A81818C4B}"/>
              </a:ext>
            </a:extLst>
          </p:cNvPr>
          <p:cNvSpPr>
            <a:spLocks noGrp="1"/>
          </p:cNvSpPr>
          <p:nvPr>
            <p:ph type="title"/>
          </p:nvPr>
        </p:nvSpPr>
        <p:spPr>
          <a:ln>
            <a:solidFill>
              <a:schemeClr val="tx1"/>
            </a:solidFill>
          </a:ln>
        </p:spPr>
        <p:txBody>
          <a:bodyPr>
            <a:normAutofit/>
          </a:bodyPr>
          <a:lstStyle/>
          <a:p>
            <a:pPr algn="ctr"/>
            <a:r>
              <a:rPr lang="en-US" sz="6600" dirty="0">
                <a:solidFill>
                  <a:srgbClr val="9F3B3B"/>
                </a:solidFill>
                <a:latin typeface="Cambria" panose="02040503050406030204" pitchFamily="18" charset="0"/>
                <a:ea typeface="Cambria" panose="02040503050406030204" pitchFamily="18" charset="0"/>
              </a:rPr>
              <a:t>Standardized Testing</a:t>
            </a:r>
          </a:p>
        </p:txBody>
      </p:sp>
      <p:sp>
        <p:nvSpPr>
          <p:cNvPr id="3" name="Content Placeholder 2">
            <a:extLst>
              <a:ext uri="{FF2B5EF4-FFF2-40B4-BE49-F238E27FC236}">
                <a16:creationId xmlns:a16="http://schemas.microsoft.com/office/drawing/2014/main" id="{7F3FAFA2-A5EE-5608-8DE0-1623ED3076E2}"/>
              </a:ext>
            </a:extLst>
          </p:cNvPr>
          <p:cNvSpPr>
            <a:spLocks noGrp="1"/>
          </p:cNvSpPr>
          <p:nvPr>
            <p:ph idx="1"/>
          </p:nvPr>
        </p:nvSpPr>
        <p:spPr>
          <a:xfrm>
            <a:off x="856825" y="1635124"/>
            <a:ext cx="10478350" cy="5050155"/>
          </a:xfrm>
        </p:spPr>
        <p:txBody>
          <a:bodyPr>
            <a:noAutofit/>
          </a:bodyPr>
          <a:lstStyle/>
          <a:p>
            <a:pPr marL="0" indent="0" algn="ctr">
              <a:lnSpc>
                <a:spcPct val="100000"/>
              </a:lnSpc>
              <a:buNone/>
            </a:pPr>
            <a:r>
              <a:rPr lang="en-US" sz="2800" i="1" dirty="0">
                <a:latin typeface="Cambria" panose="02040503050406030204" pitchFamily="18" charset="0"/>
                <a:ea typeface="Cambria" panose="02040503050406030204" pitchFamily="18" charset="0"/>
              </a:rPr>
              <a:t>SAT and/or ACT</a:t>
            </a:r>
          </a:p>
          <a:p>
            <a:pPr marL="0" indent="0" algn="ctr">
              <a:lnSpc>
                <a:spcPct val="100000"/>
              </a:lnSpc>
              <a:buNone/>
            </a:pPr>
            <a:r>
              <a:rPr lang="en-US" sz="2800" i="1" dirty="0">
                <a:latin typeface="Cambria" panose="02040503050406030204" pitchFamily="18" charset="0"/>
                <a:ea typeface="Cambria" panose="02040503050406030204" pitchFamily="18" charset="0"/>
              </a:rPr>
              <a:t>You should take </a:t>
            </a:r>
            <a:r>
              <a:rPr lang="en-US" sz="2800" i="1" u="sng" dirty="0">
                <a:latin typeface="Cambria" panose="02040503050406030204" pitchFamily="18" charset="0"/>
                <a:ea typeface="Cambria" panose="02040503050406030204" pitchFamily="18" charset="0"/>
              </a:rPr>
              <a:t>at least</a:t>
            </a:r>
            <a:r>
              <a:rPr lang="en-US" sz="2800" i="1" dirty="0">
                <a:latin typeface="Cambria" panose="02040503050406030204" pitchFamily="18" charset="0"/>
                <a:ea typeface="Cambria" panose="02040503050406030204" pitchFamily="18" charset="0"/>
              </a:rPr>
              <a:t> one exam before the end of your Junior Year if you plan on attending a 4-year college.</a:t>
            </a:r>
          </a:p>
          <a:p>
            <a:pPr marL="0" indent="0" algn="ctr">
              <a:lnSpc>
                <a:spcPct val="100000"/>
              </a:lnSpc>
              <a:buNone/>
            </a:pPr>
            <a:endParaRPr lang="en-US" sz="2800" i="1" dirty="0">
              <a:latin typeface="Cambria" panose="02040503050406030204" pitchFamily="18" charset="0"/>
              <a:ea typeface="Cambria" panose="02040503050406030204" pitchFamily="18" charset="0"/>
            </a:endParaRPr>
          </a:p>
          <a:p>
            <a:pPr marL="0" indent="0" algn="ctr">
              <a:lnSpc>
                <a:spcPct val="100000"/>
              </a:lnSpc>
              <a:buNone/>
            </a:pPr>
            <a:r>
              <a:rPr lang="en-US" sz="2800" i="1" dirty="0">
                <a:latin typeface="Cambria" panose="02040503050406030204" pitchFamily="18" charset="0"/>
                <a:ea typeface="Cambria" panose="02040503050406030204" pitchFamily="18" charset="0"/>
              </a:rPr>
              <a:t>Next SAT date: November 2, 2024 at GHS</a:t>
            </a:r>
          </a:p>
          <a:p>
            <a:pPr marL="0" indent="0" algn="ctr">
              <a:lnSpc>
                <a:spcPct val="100000"/>
              </a:lnSpc>
              <a:buNone/>
            </a:pPr>
            <a:r>
              <a:rPr lang="en-US" sz="2800" i="1" dirty="0">
                <a:latin typeface="Cambria" panose="02040503050406030204" pitchFamily="18" charset="0"/>
                <a:ea typeface="Cambria" panose="02040503050406030204" pitchFamily="18" charset="0"/>
              </a:rPr>
              <a:t>Registration deadline: October 18, 2024</a:t>
            </a:r>
          </a:p>
          <a:p>
            <a:pPr marL="0" indent="0" algn="ctr">
              <a:lnSpc>
                <a:spcPct val="100000"/>
              </a:lnSpc>
              <a:buNone/>
            </a:pPr>
            <a:endParaRPr lang="en-US" sz="2800" i="1" dirty="0">
              <a:latin typeface="Cambria" panose="02040503050406030204" pitchFamily="18" charset="0"/>
              <a:ea typeface="Cambria" panose="02040503050406030204" pitchFamily="18" charset="0"/>
            </a:endParaRPr>
          </a:p>
          <a:p>
            <a:pPr marL="0" indent="0" algn="ctr">
              <a:lnSpc>
                <a:spcPct val="100000"/>
              </a:lnSpc>
              <a:buNone/>
            </a:pPr>
            <a:r>
              <a:rPr lang="en-US" sz="2800" i="1" dirty="0">
                <a:latin typeface="Cambria" panose="02040503050406030204" pitchFamily="18" charset="0"/>
                <a:ea typeface="Cambria" panose="02040503050406030204" pitchFamily="18" charset="0"/>
              </a:rPr>
              <a:t>Reach out to your guidance counselor if you need help signing up!</a:t>
            </a:r>
          </a:p>
          <a:p>
            <a:pPr marL="0" indent="0" algn="ctr">
              <a:lnSpc>
                <a:spcPct val="100000"/>
              </a:lnSpc>
              <a:buNone/>
            </a:pPr>
            <a:r>
              <a:rPr lang="en-US" sz="2800" i="1" dirty="0">
                <a:latin typeface="Cambria" panose="02040503050406030204" pitchFamily="18" charset="0"/>
                <a:ea typeface="Cambria" panose="02040503050406030204" pitchFamily="18" charset="0"/>
              </a:rPr>
              <a:t>Fee waiver: see Mrs. Sapanara</a:t>
            </a:r>
          </a:p>
        </p:txBody>
      </p:sp>
    </p:spTree>
    <p:extLst>
      <p:ext uri="{BB962C8B-B14F-4D97-AF65-F5344CB8AC3E}">
        <p14:creationId xmlns:p14="http://schemas.microsoft.com/office/powerpoint/2010/main" val="1645673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50231-06EC-805C-731E-8CD8874E0C33}"/>
              </a:ext>
            </a:extLst>
          </p:cNvPr>
          <p:cNvSpPr>
            <a:spLocks noGrp="1"/>
          </p:cNvSpPr>
          <p:nvPr>
            <p:ph type="title"/>
          </p:nvPr>
        </p:nvSpPr>
        <p:spPr>
          <a:xfrm>
            <a:off x="989400" y="395288"/>
            <a:ext cx="10213200" cy="708297"/>
          </a:xfrm>
          <a:ln>
            <a:solidFill>
              <a:schemeClr val="tx1"/>
            </a:solidFill>
          </a:ln>
        </p:spPr>
        <p:txBody>
          <a:bodyPr>
            <a:noAutofit/>
          </a:bodyPr>
          <a:lstStyle/>
          <a:p>
            <a:pPr algn="ctr"/>
            <a:r>
              <a:rPr lang="en-US" sz="4400" dirty="0">
                <a:solidFill>
                  <a:srgbClr val="9F3B3B"/>
                </a:solidFill>
                <a:latin typeface="Cambria" panose="02040503050406030204" pitchFamily="18" charset="0"/>
                <a:ea typeface="Cambria" panose="02040503050406030204" pitchFamily="18" charset="0"/>
              </a:rPr>
              <a:t>SAT TEST DATES</a:t>
            </a:r>
          </a:p>
        </p:txBody>
      </p:sp>
      <p:graphicFrame>
        <p:nvGraphicFramePr>
          <p:cNvPr id="8" name="Content Placeholder 7">
            <a:extLst>
              <a:ext uri="{FF2B5EF4-FFF2-40B4-BE49-F238E27FC236}">
                <a16:creationId xmlns:a16="http://schemas.microsoft.com/office/drawing/2014/main" id="{A69C2197-5215-5D9B-8E80-082220880271}"/>
              </a:ext>
            </a:extLst>
          </p:cNvPr>
          <p:cNvGraphicFramePr>
            <a:graphicFrameLocks noGrp="1"/>
          </p:cNvGraphicFramePr>
          <p:nvPr>
            <p:ph idx="1"/>
            <p:extLst>
              <p:ext uri="{D42A27DB-BD31-4B8C-83A1-F6EECF244321}">
                <p14:modId xmlns:p14="http://schemas.microsoft.com/office/powerpoint/2010/main" val="2167097391"/>
              </p:ext>
            </p:extLst>
          </p:nvPr>
        </p:nvGraphicFramePr>
        <p:xfrm>
          <a:off x="989398" y="1213240"/>
          <a:ext cx="10213201" cy="3808908"/>
        </p:xfrm>
        <a:graphic>
          <a:graphicData uri="http://schemas.openxmlformats.org/drawingml/2006/table">
            <a:tbl>
              <a:tblPr/>
              <a:tblGrid>
                <a:gridCol w="3001794">
                  <a:extLst>
                    <a:ext uri="{9D8B030D-6E8A-4147-A177-3AD203B41FA5}">
                      <a16:colId xmlns:a16="http://schemas.microsoft.com/office/drawing/2014/main" val="2451133128"/>
                    </a:ext>
                  </a:extLst>
                </a:gridCol>
                <a:gridCol w="3676757">
                  <a:extLst>
                    <a:ext uri="{9D8B030D-6E8A-4147-A177-3AD203B41FA5}">
                      <a16:colId xmlns:a16="http://schemas.microsoft.com/office/drawing/2014/main" val="1636739856"/>
                    </a:ext>
                  </a:extLst>
                </a:gridCol>
                <a:gridCol w="3534650">
                  <a:extLst>
                    <a:ext uri="{9D8B030D-6E8A-4147-A177-3AD203B41FA5}">
                      <a16:colId xmlns:a16="http://schemas.microsoft.com/office/drawing/2014/main" val="493979675"/>
                    </a:ext>
                  </a:extLst>
                </a:gridCol>
              </a:tblGrid>
              <a:tr h="524825">
                <a:tc>
                  <a:txBody>
                    <a:bodyPr/>
                    <a:lstStyle/>
                    <a:p>
                      <a:pPr algn="l"/>
                      <a:r>
                        <a:rPr lang="en-US" sz="1800" b="1" u="sng" dirty="0">
                          <a:solidFill>
                            <a:schemeClr val="tx1"/>
                          </a:solidFill>
                          <a:effectLst/>
                          <a:latin typeface="Cambria" panose="02040503050406030204" pitchFamily="18" charset="0"/>
                          <a:ea typeface="Cambria" panose="02040503050406030204" pitchFamily="18" charset="0"/>
                        </a:rPr>
                        <a:t>SAT Test Date</a:t>
                      </a:r>
                      <a:endParaRPr lang="en-US" sz="1800" dirty="0">
                        <a:solidFill>
                          <a:schemeClr val="tx1"/>
                        </a:solidFill>
                        <a:effectLst/>
                        <a:latin typeface="Cambria" panose="02040503050406030204" pitchFamily="18" charset="0"/>
                        <a:ea typeface="Cambria" panose="02040503050406030204" pitchFamily="18" charset="0"/>
                      </a:endParaRPr>
                    </a:p>
                  </a:txBody>
                  <a:tcPr marL="16146" marR="16146" marT="8073" marB="80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tc>
                  <a:txBody>
                    <a:bodyPr/>
                    <a:lstStyle/>
                    <a:p>
                      <a:pPr algn="l"/>
                      <a:r>
                        <a:rPr lang="en-US" sz="1800" b="1" u="sng" dirty="0">
                          <a:solidFill>
                            <a:schemeClr val="tx1"/>
                          </a:solidFill>
                          <a:effectLst/>
                          <a:latin typeface="Cambria" panose="02040503050406030204" pitchFamily="18" charset="0"/>
                          <a:ea typeface="Cambria" panose="02040503050406030204" pitchFamily="18" charset="0"/>
                        </a:rPr>
                        <a:t>Registration Deadline</a:t>
                      </a:r>
                      <a:endParaRPr lang="en-US" sz="1800" dirty="0">
                        <a:solidFill>
                          <a:schemeClr val="tx1"/>
                        </a:solidFill>
                        <a:effectLst/>
                        <a:latin typeface="Cambria" panose="02040503050406030204" pitchFamily="18" charset="0"/>
                        <a:ea typeface="Cambria" panose="02040503050406030204" pitchFamily="18" charset="0"/>
                      </a:endParaRPr>
                    </a:p>
                  </a:txBody>
                  <a:tcPr marL="16146" marR="16146" marT="8073" marB="80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tc>
                  <a:txBody>
                    <a:bodyPr/>
                    <a:lstStyle/>
                    <a:p>
                      <a:pPr algn="l"/>
                      <a:r>
                        <a:rPr lang="en-US" sz="1800" b="1" dirty="0">
                          <a:solidFill>
                            <a:schemeClr val="tx1"/>
                          </a:solidFill>
                          <a:effectLst/>
                          <a:latin typeface="Cambria" panose="02040503050406030204" pitchFamily="18" charset="0"/>
                          <a:ea typeface="Cambria" panose="02040503050406030204" pitchFamily="18" charset="0"/>
                        </a:rPr>
                        <a:t>Online/Late Registration</a:t>
                      </a:r>
                      <a:endParaRPr lang="en-US" sz="1800" dirty="0">
                        <a:solidFill>
                          <a:schemeClr val="tx1"/>
                        </a:solidFill>
                        <a:effectLst/>
                        <a:latin typeface="Cambria" panose="02040503050406030204" pitchFamily="18" charset="0"/>
                        <a:ea typeface="Cambria" panose="02040503050406030204" pitchFamily="18" charset="0"/>
                      </a:endParaRPr>
                    </a:p>
                    <a:p>
                      <a:pPr algn="l"/>
                      <a:r>
                        <a:rPr lang="en-US" sz="1800" b="1" dirty="0">
                          <a:solidFill>
                            <a:schemeClr val="tx1"/>
                          </a:solidFill>
                          <a:effectLst/>
                          <a:latin typeface="Cambria" panose="02040503050406030204" pitchFamily="18" charset="0"/>
                          <a:ea typeface="Cambria" panose="02040503050406030204" pitchFamily="18" charset="0"/>
                        </a:rPr>
                        <a:t>Additional Fee Required</a:t>
                      </a:r>
                      <a:endParaRPr lang="en-US" sz="1800" dirty="0">
                        <a:solidFill>
                          <a:schemeClr val="tx1"/>
                        </a:solidFill>
                        <a:effectLst/>
                        <a:latin typeface="Cambria" panose="02040503050406030204" pitchFamily="18" charset="0"/>
                        <a:ea typeface="Cambria" panose="02040503050406030204" pitchFamily="18" charset="0"/>
                      </a:endParaRPr>
                    </a:p>
                  </a:txBody>
                  <a:tcPr marL="16146" marR="16146" marT="8073" marB="80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extLst>
                  <a:ext uri="{0D108BD9-81ED-4DB2-BD59-A6C34878D82A}">
                    <a16:rowId xmlns:a16="http://schemas.microsoft.com/office/drawing/2014/main" val="670529881"/>
                  </a:ext>
                </a:extLst>
              </a:tr>
              <a:tr h="463446">
                <a:tc>
                  <a:txBody>
                    <a:bodyPr/>
                    <a:lstStyle/>
                    <a:p>
                      <a:pPr fontAlgn="t"/>
                      <a:r>
                        <a:rPr lang="en-US" b="0">
                          <a:effectLst/>
                          <a:latin typeface="Cambria" panose="02040503050406030204" pitchFamily="18" charset="0"/>
                          <a:ea typeface="Cambria" panose="02040503050406030204" pitchFamily="18" charset="0"/>
                        </a:rPr>
                        <a:t>August 24, 2024</a:t>
                      </a:r>
                    </a:p>
                  </a:txBody>
                  <a:tcPr marL="50800" marR="50800" marT="6985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tc>
                  <a:txBody>
                    <a:bodyPr/>
                    <a:lstStyle/>
                    <a:p>
                      <a:pPr algn="l"/>
                      <a:r>
                        <a:rPr lang="en-US" sz="1800" b="0" dirty="0">
                          <a:effectLst/>
                          <a:latin typeface="Cambria" panose="02040503050406030204" pitchFamily="18" charset="0"/>
                          <a:ea typeface="Cambria" panose="02040503050406030204" pitchFamily="18" charset="0"/>
                        </a:rPr>
                        <a:t>August 9, 2024</a:t>
                      </a:r>
                    </a:p>
                  </a:txBody>
                  <a:tcPr marL="16146" marR="16146" marT="8073" marB="80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tc>
                  <a:txBody>
                    <a:bodyPr/>
                    <a:lstStyle/>
                    <a:p>
                      <a:pPr algn="l"/>
                      <a:r>
                        <a:rPr lang="en-US" sz="1800" b="0" dirty="0">
                          <a:effectLst/>
                          <a:latin typeface="Cambria" panose="02040503050406030204" pitchFamily="18" charset="0"/>
                          <a:ea typeface="Cambria" panose="02040503050406030204" pitchFamily="18" charset="0"/>
                        </a:rPr>
                        <a:t>August 13, 2024</a:t>
                      </a:r>
                    </a:p>
                  </a:txBody>
                  <a:tcPr marL="16146" marR="16146" marT="8073" marB="80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extLst>
                  <a:ext uri="{0D108BD9-81ED-4DB2-BD59-A6C34878D82A}">
                    <a16:rowId xmlns:a16="http://schemas.microsoft.com/office/drawing/2014/main" val="1451554557"/>
                  </a:ext>
                </a:extLst>
              </a:tr>
              <a:tr h="463446">
                <a:tc>
                  <a:txBody>
                    <a:bodyPr/>
                    <a:lstStyle/>
                    <a:p>
                      <a:pPr fontAlgn="t"/>
                      <a:r>
                        <a:rPr lang="en-US" b="0">
                          <a:effectLst/>
                          <a:latin typeface="Cambria" panose="02040503050406030204" pitchFamily="18" charset="0"/>
                          <a:ea typeface="Cambria" panose="02040503050406030204" pitchFamily="18" charset="0"/>
                        </a:rPr>
                        <a:t>October 5, 2024</a:t>
                      </a:r>
                    </a:p>
                  </a:txBody>
                  <a:tcPr marL="50800" marR="50800" marT="6985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tc>
                  <a:txBody>
                    <a:bodyPr/>
                    <a:lstStyle/>
                    <a:p>
                      <a:pPr algn="l"/>
                      <a:r>
                        <a:rPr lang="en-US" sz="1800" b="0" dirty="0">
                          <a:effectLst/>
                          <a:latin typeface="Cambria" panose="02040503050406030204" pitchFamily="18" charset="0"/>
                          <a:ea typeface="Cambria" panose="02040503050406030204" pitchFamily="18" charset="0"/>
                        </a:rPr>
                        <a:t>September 20, 2024</a:t>
                      </a:r>
                    </a:p>
                  </a:txBody>
                  <a:tcPr marL="16146" marR="16146" marT="8073" marB="80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tc>
                  <a:txBody>
                    <a:bodyPr/>
                    <a:lstStyle/>
                    <a:p>
                      <a:pPr algn="l"/>
                      <a:r>
                        <a:rPr lang="en-US" sz="1800" b="0" dirty="0">
                          <a:effectLst/>
                          <a:latin typeface="Cambria" panose="02040503050406030204" pitchFamily="18" charset="0"/>
                          <a:ea typeface="Cambria" panose="02040503050406030204" pitchFamily="18" charset="0"/>
                        </a:rPr>
                        <a:t>September 24, 2024</a:t>
                      </a:r>
                    </a:p>
                  </a:txBody>
                  <a:tcPr marL="16146" marR="16146" marT="8073" marB="80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extLst>
                  <a:ext uri="{0D108BD9-81ED-4DB2-BD59-A6C34878D82A}">
                    <a16:rowId xmlns:a16="http://schemas.microsoft.com/office/drawing/2014/main" val="2059467540"/>
                  </a:ext>
                </a:extLst>
              </a:tr>
              <a:tr h="463446">
                <a:tc>
                  <a:txBody>
                    <a:bodyPr/>
                    <a:lstStyle/>
                    <a:p>
                      <a:pPr fontAlgn="t"/>
                      <a:r>
                        <a:rPr lang="en-US" b="0">
                          <a:effectLst/>
                          <a:latin typeface="Cambria" panose="02040503050406030204" pitchFamily="18" charset="0"/>
                          <a:ea typeface="Cambria" panose="02040503050406030204" pitchFamily="18" charset="0"/>
                        </a:rPr>
                        <a:t>November 2, 2024</a:t>
                      </a:r>
                    </a:p>
                  </a:txBody>
                  <a:tcPr marL="50800" marR="50800" marT="6985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tc>
                  <a:txBody>
                    <a:bodyPr/>
                    <a:lstStyle/>
                    <a:p>
                      <a:pPr algn="l"/>
                      <a:r>
                        <a:rPr lang="en-US" sz="1800" b="0" dirty="0">
                          <a:effectLst/>
                          <a:latin typeface="Cambria" panose="02040503050406030204" pitchFamily="18" charset="0"/>
                          <a:ea typeface="Cambria" panose="02040503050406030204" pitchFamily="18" charset="0"/>
                        </a:rPr>
                        <a:t>October 18, 2024</a:t>
                      </a:r>
                    </a:p>
                  </a:txBody>
                  <a:tcPr marL="16146" marR="16146" marT="8073" marB="80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tc>
                  <a:txBody>
                    <a:bodyPr/>
                    <a:lstStyle/>
                    <a:p>
                      <a:pPr algn="l"/>
                      <a:r>
                        <a:rPr lang="en-US" sz="1800" b="0" dirty="0">
                          <a:effectLst/>
                          <a:latin typeface="Cambria" panose="02040503050406030204" pitchFamily="18" charset="0"/>
                          <a:ea typeface="Cambria" panose="02040503050406030204" pitchFamily="18" charset="0"/>
                        </a:rPr>
                        <a:t>October 22, 2024</a:t>
                      </a:r>
                    </a:p>
                  </a:txBody>
                  <a:tcPr marL="16146" marR="16146" marT="8073" marB="80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extLst>
                  <a:ext uri="{0D108BD9-81ED-4DB2-BD59-A6C34878D82A}">
                    <a16:rowId xmlns:a16="http://schemas.microsoft.com/office/drawing/2014/main" val="2922935840"/>
                  </a:ext>
                </a:extLst>
              </a:tr>
              <a:tr h="463446">
                <a:tc>
                  <a:txBody>
                    <a:bodyPr/>
                    <a:lstStyle/>
                    <a:p>
                      <a:pPr fontAlgn="t"/>
                      <a:r>
                        <a:rPr lang="en-US" b="0" dirty="0">
                          <a:solidFill>
                            <a:srgbClr val="FF0000"/>
                          </a:solidFill>
                          <a:effectLst/>
                          <a:latin typeface="Cambria" panose="02040503050406030204" pitchFamily="18" charset="0"/>
                          <a:ea typeface="Cambria" panose="02040503050406030204" pitchFamily="18" charset="0"/>
                        </a:rPr>
                        <a:t>December 7, 2024</a:t>
                      </a:r>
                    </a:p>
                  </a:txBody>
                  <a:tcPr marL="50800" marR="50800" marT="6985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tc>
                  <a:txBody>
                    <a:bodyPr/>
                    <a:lstStyle/>
                    <a:p>
                      <a:pPr algn="l"/>
                      <a:r>
                        <a:rPr lang="en-US" sz="1800" b="0" dirty="0">
                          <a:solidFill>
                            <a:srgbClr val="FF0000"/>
                          </a:solidFill>
                          <a:effectLst/>
                          <a:latin typeface="Cambria" panose="02040503050406030204" pitchFamily="18" charset="0"/>
                          <a:ea typeface="Cambria" panose="02040503050406030204" pitchFamily="18" charset="0"/>
                        </a:rPr>
                        <a:t>November 22, 2024</a:t>
                      </a:r>
                    </a:p>
                  </a:txBody>
                  <a:tcPr marL="16146" marR="16146" marT="8073" marB="80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tc>
                  <a:txBody>
                    <a:bodyPr/>
                    <a:lstStyle/>
                    <a:p>
                      <a:pPr algn="l"/>
                      <a:r>
                        <a:rPr lang="en-US" sz="1800" b="0" dirty="0">
                          <a:solidFill>
                            <a:srgbClr val="FF0000"/>
                          </a:solidFill>
                          <a:effectLst/>
                          <a:latin typeface="Cambria" panose="02040503050406030204" pitchFamily="18" charset="0"/>
                          <a:ea typeface="Cambria" panose="02040503050406030204" pitchFamily="18" charset="0"/>
                        </a:rPr>
                        <a:t>November 26, 2024</a:t>
                      </a:r>
                    </a:p>
                  </a:txBody>
                  <a:tcPr marL="16146" marR="16146" marT="8073" marB="80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extLst>
                  <a:ext uri="{0D108BD9-81ED-4DB2-BD59-A6C34878D82A}">
                    <a16:rowId xmlns:a16="http://schemas.microsoft.com/office/drawing/2014/main" val="3156999563"/>
                  </a:ext>
                </a:extLst>
              </a:tr>
              <a:tr h="463446">
                <a:tc>
                  <a:txBody>
                    <a:bodyPr/>
                    <a:lstStyle/>
                    <a:p>
                      <a:pPr fontAlgn="t"/>
                      <a:r>
                        <a:rPr lang="en-US" b="0">
                          <a:effectLst/>
                          <a:latin typeface="Cambria" panose="02040503050406030204" pitchFamily="18" charset="0"/>
                          <a:ea typeface="Cambria" panose="02040503050406030204" pitchFamily="18" charset="0"/>
                        </a:rPr>
                        <a:t>March 8, 2025</a:t>
                      </a:r>
                    </a:p>
                  </a:txBody>
                  <a:tcPr marL="50800" marR="50800" marT="6985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tc>
                  <a:txBody>
                    <a:bodyPr/>
                    <a:lstStyle/>
                    <a:p>
                      <a:pPr algn="l"/>
                      <a:r>
                        <a:rPr lang="en-US" sz="1800" b="0" dirty="0">
                          <a:effectLst/>
                          <a:latin typeface="Cambria" panose="02040503050406030204" pitchFamily="18" charset="0"/>
                          <a:ea typeface="Cambria" panose="02040503050406030204" pitchFamily="18" charset="0"/>
                        </a:rPr>
                        <a:t>February 21, 2025</a:t>
                      </a:r>
                    </a:p>
                  </a:txBody>
                  <a:tcPr marL="16146" marR="16146" marT="8073" marB="80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tc>
                  <a:txBody>
                    <a:bodyPr/>
                    <a:lstStyle/>
                    <a:p>
                      <a:pPr algn="l"/>
                      <a:r>
                        <a:rPr lang="en-US" sz="1800" b="0" dirty="0">
                          <a:effectLst/>
                          <a:latin typeface="Cambria" panose="02040503050406030204" pitchFamily="18" charset="0"/>
                          <a:ea typeface="Cambria" panose="02040503050406030204" pitchFamily="18" charset="0"/>
                        </a:rPr>
                        <a:t>February 25, 2025</a:t>
                      </a:r>
                    </a:p>
                  </a:txBody>
                  <a:tcPr marL="16146" marR="16146" marT="8073" marB="80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extLst>
                  <a:ext uri="{0D108BD9-81ED-4DB2-BD59-A6C34878D82A}">
                    <a16:rowId xmlns:a16="http://schemas.microsoft.com/office/drawing/2014/main" val="948743482"/>
                  </a:ext>
                </a:extLst>
              </a:tr>
              <a:tr h="463446">
                <a:tc>
                  <a:txBody>
                    <a:bodyPr/>
                    <a:lstStyle/>
                    <a:p>
                      <a:pPr fontAlgn="t"/>
                      <a:r>
                        <a:rPr lang="en-US" b="0">
                          <a:effectLst/>
                          <a:latin typeface="Cambria" panose="02040503050406030204" pitchFamily="18" charset="0"/>
                          <a:ea typeface="Cambria" panose="02040503050406030204" pitchFamily="18" charset="0"/>
                        </a:rPr>
                        <a:t>May 3, 2025</a:t>
                      </a:r>
                    </a:p>
                  </a:txBody>
                  <a:tcPr marL="50800" marR="50800" marT="6985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tc>
                  <a:txBody>
                    <a:bodyPr/>
                    <a:lstStyle/>
                    <a:p>
                      <a:pPr algn="l"/>
                      <a:r>
                        <a:rPr lang="en-US" sz="1800" b="0" dirty="0">
                          <a:effectLst/>
                          <a:latin typeface="Cambria" panose="02040503050406030204" pitchFamily="18" charset="0"/>
                          <a:ea typeface="Cambria" panose="02040503050406030204" pitchFamily="18" charset="0"/>
                        </a:rPr>
                        <a:t>April 18, 2025</a:t>
                      </a:r>
                    </a:p>
                  </a:txBody>
                  <a:tcPr marL="16146" marR="16146" marT="8073" marB="80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tc>
                  <a:txBody>
                    <a:bodyPr/>
                    <a:lstStyle/>
                    <a:p>
                      <a:pPr algn="l"/>
                      <a:r>
                        <a:rPr lang="en-US" sz="1800" b="0" dirty="0">
                          <a:effectLst/>
                          <a:latin typeface="Cambria" panose="02040503050406030204" pitchFamily="18" charset="0"/>
                          <a:ea typeface="Cambria" panose="02040503050406030204" pitchFamily="18" charset="0"/>
                        </a:rPr>
                        <a:t>April 22, 2025</a:t>
                      </a:r>
                    </a:p>
                  </a:txBody>
                  <a:tcPr marL="16146" marR="16146" marT="8073" marB="80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extLst>
                  <a:ext uri="{0D108BD9-81ED-4DB2-BD59-A6C34878D82A}">
                    <a16:rowId xmlns:a16="http://schemas.microsoft.com/office/drawing/2014/main" val="3768653554"/>
                  </a:ext>
                </a:extLst>
              </a:tr>
              <a:tr h="463446">
                <a:tc>
                  <a:txBody>
                    <a:bodyPr/>
                    <a:lstStyle/>
                    <a:p>
                      <a:pPr fontAlgn="t"/>
                      <a:r>
                        <a:rPr lang="en-US" b="0" dirty="0">
                          <a:effectLst/>
                          <a:latin typeface="Cambria" panose="02040503050406030204" pitchFamily="18" charset="0"/>
                          <a:ea typeface="Cambria" panose="02040503050406030204" pitchFamily="18" charset="0"/>
                        </a:rPr>
                        <a:t>June 7, 2025</a:t>
                      </a:r>
                    </a:p>
                  </a:txBody>
                  <a:tcPr marL="50800" marR="50800" marT="6985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tc>
                  <a:txBody>
                    <a:bodyPr/>
                    <a:lstStyle/>
                    <a:p>
                      <a:pPr algn="l"/>
                      <a:r>
                        <a:rPr lang="en-US" sz="1800" b="0" dirty="0">
                          <a:effectLst/>
                          <a:latin typeface="Cambria" panose="02040503050406030204" pitchFamily="18" charset="0"/>
                          <a:ea typeface="Cambria" panose="02040503050406030204" pitchFamily="18" charset="0"/>
                        </a:rPr>
                        <a:t>May 22, 2025</a:t>
                      </a:r>
                    </a:p>
                  </a:txBody>
                  <a:tcPr marL="16146" marR="16146" marT="8073" marB="80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tc>
                  <a:txBody>
                    <a:bodyPr/>
                    <a:lstStyle/>
                    <a:p>
                      <a:pPr algn="l"/>
                      <a:r>
                        <a:rPr lang="en-US" sz="1800" b="0" dirty="0">
                          <a:effectLst/>
                          <a:latin typeface="Cambria" panose="02040503050406030204" pitchFamily="18" charset="0"/>
                          <a:ea typeface="Cambria" panose="02040503050406030204" pitchFamily="18" charset="0"/>
                        </a:rPr>
                        <a:t>May 27, 2025</a:t>
                      </a:r>
                    </a:p>
                  </a:txBody>
                  <a:tcPr marL="16146" marR="16146" marT="8073" marB="80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extLst>
                  <a:ext uri="{0D108BD9-81ED-4DB2-BD59-A6C34878D82A}">
                    <a16:rowId xmlns:a16="http://schemas.microsoft.com/office/drawing/2014/main" val="345848410"/>
                  </a:ext>
                </a:extLst>
              </a:tr>
            </a:tbl>
          </a:graphicData>
        </a:graphic>
      </p:graphicFrame>
      <p:sp>
        <p:nvSpPr>
          <p:cNvPr id="9" name="Rectangle 1">
            <a:extLst>
              <a:ext uri="{FF2B5EF4-FFF2-40B4-BE49-F238E27FC236}">
                <a16:creationId xmlns:a16="http://schemas.microsoft.com/office/drawing/2014/main" id="{8AF1D657-56DA-35E1-F378-06AA7E80B885}"/>
              </a:ext>
            </a:extLst>
          </p:cNvPr>
          <p:cNvSpPr>
            <a:spLocks noChangeArrowheads="1"/>
          </p:cNvSpPr>
          <p:nvPr/>
        </p:nvSpPr>
        <p:spPr bwMode="auto">
          <a:xfrm>
            <a:off x="989398" y="4929353"/>
            <a:ext cx="10213200" cy="192864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0" compatLnSpc="1">
            <a:prstTxWarp prst="textNoShape">
              <a:avLst/>
            </a:prstTxWarp>
            <a:noAutofit/>
          </a:bodyPr>
          <a:lstStyle/>
          <a:p>
            <a:pPr marL="0" marR="0" lvl="0" indent="0" algn="ctr" defTabSz="914400" fontAlgn="base">
              <a:lnSpc>
                <a:spcPct val="150000"/>
              </a:lnSpc>
              <a:spcBef>
                <a:spcPct val="0"/>
              </a:spcBef>
              <a:spcAft>
                <a:spcPts val="600"/>
              </a:spcAft>
              <a:buClrTx/>
              <a:buSzTx/>
              <a:buFontTx/>
              <a:buNone/>
              <a:tabLst/>
            </a:pPr>
            <a:r>
              <a:rPr lang="en-US" altLang="en-US" sz="1600" b="1" spc="50" dirty="0">
                <a:solidFill>
                  <a:schemeClr val="tx1">
                    <a:alpha val="60000"/>
                  </a:schemeClr>
                </a:solidFill>
                <a:latin typeface="Cambria" panose="02040503050406030204" pitchFamily="18" charset="0"/>
                <a:ea typeface="Cambria" panose="02040503050406030204" pitchFamily="18" charset="0"/>
              </a:rPr>
              <a:t>*</a:t>
            </a:r>
            <a:r>
              <a:rPr kumimoji="0" lang="en-US" altLang="en-US" sz="1600" b="1" i="0" u="none" strike="noStrike" cap="none" spc="50" normalizeH="0" baseline="0" dirty="0">
                <a:ln>
                  <a:noFill/>
                </a:ln>
                <a:solidFill>
                  <a:schemeClr val="tx1">
                    <a:alpha val="60000"/>
                  </a:schemeClr>
                </a:solidFill>
                <a:effectLst/>
                <a:latin typeface="Cambria" panose="02040503050406030204" pitchFamily="18" charset="0"/>
                <a:ea typeface="Cambria" panose="02040503050406030204" pitchFamily="18" charset="0"/>
              </a:rPr>
              <a:t>*Test given at Glassboro High School</a:t>
            </a:r>
          </a:p>
          <a:p>
            <a:pPr marL="342900" marR="0" lvl="0" indent="-342900" defTabSz="914400" fontAlgn="base">
              <a:lnSpc>
                <a:spcPct val="120000"/>
              </a:lnSpc>
              <a:spcBef>
                <a:spcPct val="0"/>
              </a:spcBef>
              <a:spcAft>
                <a:spcPts val="600"/>
              </a:spcAft>
              <a:buClrTx/>
              <a:buSzTx/>
              <a:buFont typeface="Arial" panose="020B0604020202020204" pitchFamily="34" charset="0"/>
              <a:buChar char="•"/>
              <a:tabLst/>
            </a:pPr>
            <a:r>
              <a:rPr kumimoji="0" lang="en-US" altLang="en-US" sz="1600" b="0" i="0" u="none" strike="noStrike" cap="none" spc="50" normalizeH="0" baseline="0" dirty="0">
                <a:ln>
                  <a:noFill/>
                </a:ln>
                <a:solidFill>
                  <a:schemeClr val="tx1">
                    <a:alpha val="60000"/>
                  </a:schemeClr>
                </a:solidFill>
                <a:effectLst/>
                <a:latin typeface="Cambria" panose="02040503050406030204" pitchFamily="18" charset="0"/>
                <a:ea typeface="Cambria" panose="02040503050406030204" pitchFamily="18" charset="0"/>
              </a:rPr>
              <a:t>Register for the SAT by going to collegeboard.org</a:t>
            </a:r>
          </a:p>
          <a:p>
            <a:pPr marL="342900" marR="0" lvl="0" indent="-342900" defTabSz="914400" fontAlgn="base">
              <a:lnSpc>
                <a:spcPct val="120000"/>
              </a:lnSpc>
              <a:spcBef>
                <a:spcPct val="0"/>
              </a:spcBef>
              <a:spcAft>
                <a:spcPts val="600"/>
              </a:spcAft>
              <a:buClrTx/>
              <a:buSzTx/>
              <a:buFont typeface="Arial" panose="020B0604020202020204" pitchFamily="34" charset="0"/>
              <a:buChar char="•"/>
              <a:tabLst/>
            </a:pPr>
            <a:r>
              <a:rPr lang="en-US" altLang="en-US" sz="1600" spc="50" dirty="0">
                <a:solidFill>
                  <a:schemeClr val="tx1">
                    <a:alpha val="60000"/>
                  </a:schemeClr>
                </a:solidFill>
                <a:latin typeface="Cambria" panose="02040503050406030204" pitchFamily="18" charset="0"/>
                <a:ea typeface="Cambria" panose="02040503050406030204" pitchFamily="18" charset="0"/>
              </a:rPr>
              <a:t>SAT Registration Fee: $60</a:t>
            </a:r>
          </a:p>
          <a:p>
            <a:pPr marL="342900" marR="0" lvl="0" indent="-342900" defTabSz="914400" fontAlgn="base">
              <a:lnSpc>
                <a:spcPct val="120000"/>
              </a:lnSpc>
              <a:spcBef>
                <a:spcPct val="0"/>
              </a:spcBef>
              <a:spcAft>
                <a:spcPts val="600"/>
              </a:spcAft>
              <a:buClrTx/>
              <a:buSzTx/>
              <a:buFont typeface="Arial" panose="020B0604020202020204" pitchFamily="34" charset="0"/>
              <a:buChar char="•"/>
              <a:tabLst/>
            </a:pPr>
            <a:r>
              <a:rPr kumimoji="0" lang="en-US" altLang="en-US" sz="1600" b="0" i="0" u="none" strike="noStrike" cap="none" spc="50" normalizeH="0" baseline="0" dirty="0">
                <a:ln>
                  <a:noFill/>
                </a:ln>
                <a:solidFill>
                  <a:schemeClr val="tx1">
                    <a:alpha val="60000"/>
                  </a:schemeClr>
                </a:solidFill>
                <a:effectLst/>
                <a:latin typeface="Cambria" panose="02040503050406030204" pitchFamily="18" charset="0"/>
                <a:ea typeface="Cambria" panose="02040503050406030204" pitchFamily="18" charset="0"/>
              </a:rPr>
              <a:t>SAT Fee Waivers: available to students who receive free or reduced lunch; visit the Guidance Office for a waiver.</a:t>
            </a:r>
          </a:p>
        </p:txBody>
      </p:sp>
    </p:spTree>
    <p:extLst>
      <p:ext uri="{BB962C8B-B14F-4D97-AF65-F5344CB8AC3E}">
        <p14:creationId xmlns:p14="http://schemas.microsoft.com/office/powerpoint/2010/main" val="3367130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50231-06EC-805C-731E-8CD8874E0C33}"/>
              </a:ext>
            </a:extLst>
          </p:cNvPr>
          <p:cNvSpPr>
            <a:spLocks noGrp="1"/>
          </p:cNvSpPr>
          <p:nvPr>
            <p:ph type="title"/>
          </p:nvPr>
        </p:nvSpPr>
        <p:spPr>
          <a:xfrm>
            <a:off x="989400" y="395288"/>
            <a:ext cx="10213200" cy="708297"/>
          </a:xfrm>
          <a:ln>
            <a:solidFill>
              <a:schemeClr val="tx1"/>
            </a:solidFill>
          </a:ln>
        </p:spPr>
        <p:txBody>
          <a:bodyPr>
            <a:noAutofit/>
          </a:bodyPr>
          <a:lstStyle/>
          <a:p>
            <a:pPr algn="ctr"/>
            <a:r>
              <a:rPr lang="en-US" sz="4400" dirty="0">
                <a:solidFill>
                  <a:srgbClr val="9F3B3B"/>
                </a:solidFill>
                <a:latin typeface="Cambria" panose="02040503050406030204" pitchFamily="18" charset="0"/>
                <a:ea typeface="Cambria" panose="02040503050406030204" pitchFamily="18" charset="0"/>
              </a:rPr>
              <a:t>ACT TEST DATES</a:t>
            </a:r>
          </a:p>
        </p:txBody>
      </p:sp>
      <p:graphicFrame>
        <p:nvGraphicFramePr>
          <p:cNvPr id="8" name="Content Placeholder 7">
            <a:extLst>
              <a:ext uri="{FF2B5EF4-FFF2-40B4-BE49-F238E27FC236}">
                <a16:creationId xmlns:a16="http://schemas.microsoft.com/office/drawing/2014/main" id="{A69C2197-5215-5D9B-8E80-082220880271}"/>
              </a:ext>
            </a:extLst>
          </p:cNvPr>
          <p:cNvGraphicFramePr>
            <a:graphicFrameLocks noGrp="1"/>
          </p:cNvGraphicFramePr>
          <p:nvPr>
            <p:ph idx="1"/>
          </p:nvPr>
        </p:nvGraphicFramePr>
        <p:xfrm>
          <a:off x="989398" y="1218277"/>
          <a:ext cx="10213201" cy="3884202"/>
        </p:xfrm>
        <a:graphic>
          <a:graphicData uri="http://schemas.openxmlformats.org/drawingml/2006/table">
            <a:tbl>
              <a:tblPr/>
              <a:tblGrid>
                <a:gridCol w="3001794">
                  <a:extLst>
                    <a:ext uri="{9D8B030D-6E8A-4147-A177-3AD203B41FA5}">
                      <a16:colId xmlns:a16="http://schemas.microsoft.com/office/drawing/2014/main" val="2451133128"/>
                    </a:ext>
                  </a:extLst>
                </a:gridCol>
                <a:gridCol w="3676757">
                  <a:extLst>
                    <a:ext uri="{9D8B030D-6E8A-4147-A177-3AD203B41FA5}">
                      <a16:colId xmlns:a16="http://schemas.microsoft.com/office/drawing/2014/main" val="1636739856"/>
                    </a:ext>
                  </a:extLst>
                </a:gridCol>
                <a:gridCol w="3534650">
                  <a:extLst>
                    <a:ext uri="{9D8B030D-6E8A-4147-A177-3AD203B41FA5}">
                      <a16:colId xmlns:a16="http://schemas.microsoft.com/office/drawing/2014/main" val="493979675"/>
                    </a:ext>
                  </a:extLst>
                </a:gridCol>
              </a:tblGrid>
              <a:tr h="524825">
                <a:tc>
                  <a:txBody>
                    <a:bodyPr/>
                    <a:lstStyle/>
                    <a:p>
                      <a:pPr algn="l"/>
                      <a:r>
                        <a:rPr lang="en-US" b="1" u="sng" dirty="0">
                          <a:solidFill>
                            <a:schemeClr val="tx1"/>
                          </a:solidFill>
                          <a:effectLst/>
                          <a:latin typeface="Cambria" panose="02040503050406030204" pitchFamily="18" charset="0"/>
                          <a:ea typeface="Cambria" panose="02040503050406030204" pitchFamily="18" charset="0"/>
                        </a:rPr>
                        <a:t>ACT Test Date</a:t>
                      </a:r>
                      <a:endParaRPr lang="en-US" dirty="0">
                        <a:solidFill>
                          <a:schemeClr val="tx1"/>
                        </a:solidFill>
                        <a:effectLst/>
                        <a:latin typeface="Cambria" panose="02040503050406030204" pitchFamily="18" charset="0"/>
                        <a:ea typeface="Cambria"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tc>
                  <a:txBody>
                    <a:bodyPr/>
                    <a:lstStyle/>
                    <a:p>
                      <a:pPr algn="l"/>
                      <a:r>
                        <a:rPr lang="en-US" b="1" u="sng" dirty="0">
                          <a:solidFill>
                            <a:schemeClr val="tx1"/>
                          </a:solidFill>
                          <a:effectLst/>
                          <a:latin typeface="Cambria" panose="02040503050406030204" pitchFamily="18" charset="0"/>
                          <a:ea typeface="Cambria" panose="02040503050406030204" pitchFamily="18" charset="0"/>
                        </a:rPr>
                        <a:t>Registration Deadline</a:t>
                      </a:r>
                      <a:endParaRPr lang="en-US" dirty="0">
                        <a:solidFill>
                          <a:schemeClr val="tx1"/>
                        </a:solidFill>
                        <a:effectLst/>
                        <a:latin typeface="Cambria" panose="02040503050406030204" pitchFamily="18" charset="0"/>
                        <a:ea typeface="Cambria"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tc>
                  <a:txBody>
                    <a:bodyPr/>
                    <a:lstStyle/>
                    <a:p>
                      <a:pPr algn="l"/>
                      <a:r>
                        <a:rPr lang="en-US" b="1">
                          <a:solidFill>
                            <a:schemeClr val="tx1"/>
                          </a:solidFill>
                          <a:effectLst/>
                          <a:latin typeface="Cambria" panose="02040503050406030204" pitchFamily="18" charset="0"/>
                          <a:ea typeface="Cambria" panose="02040503050406030204" pitchFamily="18" charset="0"/>
                        </a:rPr>
                        <a:t>Late Registration</a:t>
                      </a:r>
                      <a:endParaRPr lang="en-US">
                        <a:solidFill>
                          <a:schemeClr val="tx1"/>
                        </a:solidFill>
                        <a:effectLst/>
                        <a:latin typeface="Cambria" panose="02040503050406030204" pitchFamily="18" charset="0"/>
                        <a:ea typeface="Cambria" panose="02040503050406030204" pitchFamily="18" charset="0"/>
                      </a:endParaRPr>
                    </a:p>
                    <a:p>
                      <a:pPr algn="l"/>
                      <a:r>
                        <a:rPr lang="en-US" b="1">
                          <a:solidFill>
                            <a:schemeClr val="tx1"/>
                          </a:solidFill>
                          <a:effectLst/>
                          <a:latin typeface="Cambria" panose="02040503050406030204" pitchFamily="18" charset="0"/>
                          <a:ea typeface="Cambria" panose="02040503050406030204" pitchFamily="18" charset="0"/>
                        </a:rPr>
                        <a:t>Additional Fee Required</a:t>
                      </a:r>
                      <a:endParaRPr lang="en-US">
                        <a:solidFill>
                          <a:schemeClr val="tx1"/>
                        </a:solidFill>
                        <a:effectLst/>
                        <a:latin typeface="Cambria" panose="02040503050406030204" pitchFamily="18" charset="0"/>
                        <a:ea typeface="Cambria"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extLst>
                  <a:ext uri="{0D108BD9-81ED-4DB2-BD59-A6C34878D82A}">
                    <a16:rowId xmlns:a16="http://schemas.microsoft.com/office/drawing/2014/main" val="670529881"/>
                  </a:ext>
                </a:extLst>
              </a:tr>
              <a:tr h="463446">
                <a:tc>
                  <a:txBody>
                    <a:bodyPr/>
                    <a:lstStyle/>
                    <a:p>
                      <a:pPr algn="l"/>
                      <a:r>
                        <a:rPr lang="en-US" dirty="0">
                          <a:effectLst/>
                          <a:latin typeface="Cambria" panose="02040503050406030204" pitchFamily="18" charset="0"/>
                          <a:ea typeface="Cambria" panose="02040503050406030204" pitchFamily="18" charset="0"/>
                        </a:rPr>
                        <a:t>September 7,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tc>
                  <a:txBody>
                    <a:bodyPr/>
                    <a:lstStyle/>
                    <a:p>
                      <a:pPr algn="l"/>
                      <a:r>
                        <a:rPr lang="en-US" dirty="0">
                          <a:effectLst/>
                          <a:latin typeface="Cambria" panose="02040503050406030204" pitchFamily="18" charset="0"/>
                          <a:ea typeface="Cambria" panose="02040503050406030204" pitchFamily="18" charset="0"/>
                        </a:rPr>
                        <a:t>August 2,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tc>
                  <a:txBody>
                    <a:bodyPr/>
                    <a:lstStyle/>
                    <a:p>
                      <a:pPr algn="l"/>
                      <a:r>
                        <a:rPr lang="en-US" dirty="0">
                          <a:effectLst/>
                          <a:latin typeface="Cambria" panose="02040503050406030204" pitchFamily="18" charset="0"/>
                          <a:ea typeface="Cambria" panose="02040503050406030204" pitchFamily="18" charset="0"/>
                        </a:rPr>
                        <a:t>August 16,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extLst>
                  <a:ext uri="{0D108BD9-81ED-4DB2-BD59-A6C34878D82A}">
                    <a16:rowId xmlns:a16="http://schemas.microsoft.com/office/drawing/2014/main" val="1451554557"/>
                  </a:ext>
                </a:extLst>
              </a:tr>
              <a:tr h="463446">
                <a:tc>
                  <a:txBody>
                    <a:bodyPr/>
                    <a:lstStyle/>
                    <a:p>
                      <a:pPr algn="l"/>
                      <a:r>
                        <a:rPr lang="en-US" dirty="0">
                          <a:effectLst/>
                          <a:latin typeface="Cambria" panose="02040503050406030204" pitchFamily="18" charset="0"/>
                          <a:ea typeface="Cambria" panose="02040503050406030204" pitchFamily="18" charset="0"/>
                        </a:rPr>
                        <a:t>October 26,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tc>
                  <a:txBody>
                    <a:bodyPr/>
                    <a:lstStyle/>
                    <a:p>
                      <a:pPr algn="l"/>
                      <a:r>
                        <a:rPr lang="en-US" dirty="0">
                          <a:effectLst/>
                          <a:latin typeface="Cambria" panose="02040503050406030204" pitchFamily="18" charset="0"/>
                          <a:ea typeface="Cambria" panose="02040503050406030204" pitchFamily="18" charset="0"/>
                        </a:rPr>
                        <a:t>September 20,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tc>
                  <a:txBody>
                    <a:bodyPr/>
                    <a:lstStyle/>
                    <a:p>
                      <a:pPr algn="l"/>
                      <a:r>
                        <a:rPr lang="en-US" dirty="0">
                          <a:effectLst/>
                          <a:latin typeface="Cambria" panose="02040503050406030204" pitchFamily="18" charset="0"/>
                          <a:ea typeface="Cambria" panose="02040503050406030204" pitchFamily="18" charset="0"/>
                        </a:rPr>
                        <a:t>October 4,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extLst>
                  <a:ext uri="{0D108BD9-81ED-4DB2-BD59-A6C34878D82A}">
                    <a16:rowId xmlns:a16="http://schemas.microsoft.com/office/drawing/2014/main" val="2059467540"/>
                  </a:ext>
                </a:extLst>
              </a:tr>
              <a:tr h="463446">
                <a:tc>
                  <a:txBody>
                    <a:bodyPr/>
                    <a:lstStyle/>
                    <a:p>
                      <a:pPr algn="l"/>
                      <a:r>
                        <a:rPr lang="en-US" dirty="0">
                          <a:effectLst/>
                          <a:latin typeface="Cambria" panose="02040503050406030204" pitchFamily="18" charset="0"/>
                          <a:ea typeface="Cambria" panose="02040503050406030204" pitchFamily="18" charset="0"/>
                        </a:rPr>
                        <a:t>December 7,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tc>
                  <a:txBody>
                    <a:bodyPr/>
                    <a:lstStyle/>
                    <a:p>
                      <a:pPr algn="l"/>
                      <a:r>
                        <a:rPr lang="en-US" dirty="0">
                          <a:effectLst/>
                          <a:latin typeface="Cambria" panose="02040503050406030204" pitchFamily="18" charset="0"/>
                          <a:ea typeface="Cambria" panose="02040503050406030204" pitchFamily="18" charset="0"/>
                        </a:rPr>
                        <a:t>November 1,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tc>
                  <a:txBody>
                    <a:bodyPr/>
                    <a:lstStyle/>
                    <a:p>
                      <a:pPr algn="l"/>
                      <a:r>
                        <a:rPr lang="en-US" dirty="0">
                          <a:effectLst/>
                          <a:latin typeface="Cambria" panose="02040503050406030204" pitchFamily="18" charset="0"/>
                          <a:ea typeface="Cambria" panose="02040503050406030204" pitchFamily="18" charset="0"/>
                        </a:rPr>
                        <a:t>November 15,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extLst>
                  <a:ext uri="{0D108BD9-81ED-4DB2-BD59-A6C34878D82A}">
                    <a16:rowId xmlns:a16="http://schemas.microsoft.com/office/drawing/2014/main" val="2922935840"/>
                  </a:ext>
                </a:extLst>
              </a:tr>
              <a:tr h="463446">
                <a:tc>
                  <a:txBody>
                    <a:bodyPr/>
                    <a:lstStyle/>
                    <a:p>
                      <a:pPr algn="l"/>
                      <a:r>
                        <a:rPr lang="en-US" dirty="0">
                          <a:effectLst/>
                          <a:latin typeface="Cambria" panose="02040503050406030204" pitchFamily="18" charset="0"/>
                          <a:ea typeface="Cambria" panose="02040503050406030204" pitchFamily="18" charset="0"/>
                        </a:rPr>
                        <a:t>February 7,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tc>
                  <a:txBody>
                    <a:bodyPr/>
                    <a:lstStyle/>
                    <a:p>
                      <a:pPr algn="l"/>
                      <a:r>
                        <a:rPr lang="en-US" dirty="0">
                          <a:effectLst/>
                          <a:latin typeface="Cambria" panose="02040503050406030204" pitchFamily="18" charset="0"/>
                          <a:ea typeface="Cambria" panose="02040503050406030204" pitchFamily="18" charset="0"/>
                        </a:rPr>
                        <a:t>January 3,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tc>
                  <a:txBody>
                    <a:bodyPr/>
                    <a:lstStyle/>
                    <a:p>
                      <a:pPr algn="l"/>
                      <a:r>
                        <a:rPr lang="en-US" dirty="0">
                          <a:effectLst/>
                          <a:latin typeface="Cambria" panose="02040503050406030204" pitchFamily="18" charset="0"/>
                          <a:ea typeface="Cambria" panose="02040503050406030204" pitchFamily="18" charset="0"/>
                        </a:rPr>
                        <a:t>January 17,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extLst>
                  <a:ext uri="{0D108BD9-81ED-4DB2-BD59-A6C34878D82A}">
                    <a16:rowId xmlns:a16="http://schemas.microsoft.com/office/drawing/2014/main" val="3156999563"/>
                  </a:ext>
                </a:extLst>
              </a:tr>
              <a:tr h="463446">
                <a:tc>
                  <a:txBody>
                    <a:bodyPr/>
                    <a:lstStyle/>
                    <a:p>
                      <a:pPr algn="l"/>
                      <a:r>
                        <a:rPr lang="en-US" dirty="0">
                          <a:effectLst/>
                          <a:latin typeface="Cambria" panose="02040503050406030204" pitchFamily="18" charset="0"/>
                          <a:ea typeface="Cambria" panose="02040503050406030204" pitchFamily="18" charset="0"/>
                        </a:rPr>
                        <a:t>April 11,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tc>
                  <a:txBody>
                    <a:bodyPr/>
                    <a:lstStyle/>
                    <a:p>
                      <a:pPr algn="l"/>
                      <a:r>
                        <a:rPr lang="en-US" dirty="0">
                          <a:effectLst/>
                          <a:latin typeface="Cambria" panose="02040503050406030204" pitchFamily="18" charset="0"/>
                          <a:ea typeface="Cambria" panose="02040503050406030204" pitchFamily="18" charset="0"/>
                        </a:rPr>
                        <a:t>March 7,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tc>
                  <a:txBody>
                    <a:bodyPr/>
                    <a:lstStyle/>
                    <a:p>
                      <a:pPr algn="l"/>
                      <a:r>
                        <a:rPr lang="en-US" dirty="0">
                          <a:effectLst/>
                          <a:latin typeface="Cambria" panose="02040503050406030204" pitchFamily="18" charset="0"/>
                          <a:ea typeface="Cambria" panose="02040503050406030204" pitchFamily="18" charset="0"/>
                        </a:rPr>
                        <a:t>March 21,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extLst>
                  <a:ext uri="{0D108BD9-81ED-4DB2-BD59-A6C34878D82A}">
                    <a16:rowId xmlns:a16="http://schemas.microsoft.com/office/drawing/2014/main" val="948743482"/>
                  </a:ext>
                </a:extLst>
              </a:tr>
              <a:tr h="463446">
                <a:tc>
                  <a:txBody>
                    <a:bodyPr/>
                    <a:lstStyle/>
                    <a:p>
                      <a:pPr algn="l"/>
                      <a:r>
                        <a:rPr lang="en-US" dirty="0">
                          <a:effectLst/>
                          <a:latin typeface="Cambria" panose="02040503050406030204" pitchFamily="18" charset="0"/>
                          <a:ea typeface="Cambria" panose="02040503050406030204" pitchFamily="18" charset="0"/>
                        </a:rPr>
                        <a:t>June 7,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tc>
                  <a:txBody>
                    <a:bodyPr/>
                    <a:lstStyle/>
                    <a:p>
                      <a:pPr algn="l"/>
                      <a:r>
                        <a:rPr lang="en-US" dirty="0">
                          <a:effectLst/>
                          <a:latin typeface="Cambria" panose="02040503050406030204" pitchFamily="18" charset="0"/>
                          <a:ea typeface="Cambria" panose="02040503050406030204" pitchFamily="18" charset="0"/>
                        </a:rPr>
                        <a:t>May 2,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tc>
                  <a:txBody>
                    <a:bodyPr/>
                    <a:lstStyle/>
                    <a:p>
                      <a:pPr algn="l"/>
                      <a:r>
                        <a:rPr lang="en-US" dirty="0">
                          <a:effectLst/>
                          <a:latin typeface="Cambria" panose="02040503050406030204" pitchFamily="18" charset="0"/>
                          <a:ea typeface="Cambria" panose="02040503050406030204" pitchFamily="18" charset="0"/>
                        </a:rPr>
                        <a:t>May 16,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extLst>
                  <a:ext uri="{0D108BD9-81ED-4DB2-BD59-A6C34878D82A}">
                    <a16:rowId xmlns:a16="http://schemas.microsoft.com/office/drawing/2014/main" val="3768653554"/>
                  </a:ext>
                </a:extLst>
              </a:tr>
              <a:tr h="463446">
                <a:tc>
                  <a:txBody>
                    <a:bodyPr/>
                    <a:lstStyle/>
                    <a:p>
                      <a:pPr algn="l"/>
                      <a:r>
                        <a:rPr lang="en-US" dirty="0">
                          <a:effectLst/>
                          <a:latin typeface="Cambria" panose="02040503050406030204" pitchFamily="18" charset="0"/>
                          <a:ea typeface="Cambria" panose="02040503050406030204" pitchFamily="18" charset="0"/>
                        </a:rPr>
                        <a:t>July 12,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tc>
                  <a:txBody>
                    <a:bodyPr/>
                    <a:lstStyle/>
                    <a:p>
                      <a:pPr algn="l"/>
                      <a:r>
                        <a:rPr lang="en-US" dirty="0">
                          <a:effectLst/>
                          <a:latin typeface="Cambria" panose="02040503050406030204" pitchFamily="18" charset="0"/>
                          <a:ea typeface="Cambria" panose="02040503050406030204" pitchFamily="18" charset="0"/>
                        </a:rPr>
                        <a:t>June 6,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tc>
                  <a:txBody>
                    <a:bodyPr/>
                    <a:lstStyle/>
                    <a:p>
                      <a:pPr algn="l"/>
                      <a:r>
                        <a:rPr lang="en-US" dirty="0">
                          <a:effectLst/>
                          <a:latin typeface="Cambria" panose="02040503050406030204" pitchFamily="18" charset="0"/>
                          <a:ea typeface="Cambria" panose="02040503050406030204" pitchFamily="18" charset="0"/>
                        </a:rPr>
                        <a:t>June 20,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362">
                        <a:alpha val="67843"/>
                      </a:srgbClr>
                    </a:solidFill>
                  </a:tcPr>
                </a:tc>
                <a:extLst>
                  <a:ext uri="{0D108BD9-81ED-4DB2-BD59-A6C34878D82A}">
                    <a16:rowId xmlns:a16="http://schemas.microsoft.com/office/drawing/2014/main" val="2782164181"/>
                  </a:ext>
                </a:extLst>
              </a:tr>
            </a:tbl>
          </a:graphicData>
        </a:graphic>
      </p:graphicFrame>
      <p:sp>
        <p:nvSpPr>
          <p:cNvPr id="9" name="Rectangle 1">
            <a:extLst>
              <a:ext uri="{FF2B5EF4-FFF2-40B4-BE49-F238E27FC236}">
                <a16:creationId xmlns:a16="http://schemas.microsoft.com/office/drawing/2014/main" id="{8AF1D657-56DA-35E1-F378-06AA7E80B885}"/>
              </a:ext>
            </a:extLst>
          </p:cNvPr>
          <p:cNvSpPr>
            <a:spLocks noChangeArrowheads="1"/>
          </p:cNvSpPr>
          <p:nvPr/>
        </p:nvSpPr>
        <p:spPr bwMode="auto">
          <a:xfrm>
            <a:off x="989398" y="5199010"/>
            <a:ext cx="10213200" cy="1552321"/>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0" compatLnSpc="1">
            <a:prstTxWarp prst="textNoShape">
              <a:avLst/>
            </a:prstTxWarp>
            <a:noAutofit/>
          </a:bodyPr>
          <a:lstStyle/>
          <a:p>
            <a:pPr marL="342900" marR="0" lvl="0" indent="-342900" defTabSz="914400" fontAlgn="base">
              <a:lnSpc>
                <a:spcPct val="120000"/>
              </a:lnSpc>
              <a:spcBef>
                <a:spcPct val="0"/>
              </a:spcBef>
              <a:spcAft>
                <a:spcPts val="600"/>
              </a:spcAft>
              <a:buClrTx/>
              <a:buSzTx/>
              <a:buFont typeface="Arial" panose="020B0604020202020204" pitchFamily="34" charset="0"/>
              <a:buChar char="•"/>
              <a:tabLst/>
            </a:pPr>
            <a:r>
              <a:rPr kumimoji="0" lang="en-US" altLang="en-US" sz="1600" b="0" i="0" u="none" strike="noStrike" cap="none" spc="50" normalizeH="0" baseline="0" dirty="0">
                <a:ln>
                  <a:noFill/>
                </a:ln>
                <a:solidFill>
                  <a:schemeClr val="tx1">
                    <a:alpha val="60000"/>
                  </a:schemeClr>
                </a:solidFill>
                <a:effectLst/>
                <a:latin typeface="Cambria" panose="02040503050406030204" pitchFamily="18" charset="0"/>
                <a:ea typeface="Cambria" panose="02040503050406030204" pitchFamily="18" charset="0"/>
              </a:rPr>
              <a:t>Register for the ACT by going to collegeboard.org</a:t>
            </a:r>
          </a:p>
          <a:p>
            <a:pPr marL="342900" marR="0" lvl="0" indent="-342900" defTabSz="914400" fontAlgn="base">
              <a:lnSpc>
                <a:spcPct val="120000"/>
              </a:lnSpc>
              <a:spcBef>
                <a:spcPct val="0"/>
              </a:spcBef>
              <a:spcAft>
                <a:spcPts val="600"/>
              </a:spcAft>
              <a:buClrTx/>
              <a:buSzTx/>
              <a:buFont typeface="Arial" panose="020B0604020202020204" pitchFamily="34" charset="0"/>
              <a:buChar char="•"/>
              <a:tabLst/>
            </a:pPr>
            <a:r>
              <a:rPr lang="en-US" altLang="en-US" sz="1600" spc="50" dirty="0">
                <a:solidFill>
                  <a:schemeClr val="tx1">
                    <a:alpha val="60000"/>
                  </a:schemeClr>
                </a:solidFill>
                <a:latin typeface="Cambria" panose="02040503050406030204" pitchFamily="18" charset="0"/>
                <a:ea typeface="Cambria" panose="02040503050406030204" pitchFamily="18" charset="0"/>
              </a:rPr>
              <a:t>ACT Registration Fee: $63 ($88 with essay)</a:t>
            </a:r>
          </a:p>
          <a:p>
            <a:pPr marL="342900" marR="0" lvl="0" indent="-342900" defTabSz="914400" fontAlgn="base">
              <a:lnSpc>
                <a:spcPct val="120000"/>
              </a:lnSpc>
              <a:spcBef>
                <a:spcPct val="0"/>
              </a:spcBef>
              <a:spcAft>
                <a:spcPts val="600"/>
              </a:spcAft>
              <a:buClrTx/>
              <a:buSzTx/>
              <a:buFont typeface="Arial" panose="020B0604020202020204" pitchFamily="34" charset="0"/>
              <a:buChar char="•"/>
              <a:tabLst/>
            </a:pPr>
            <a:r>
              <a:rPr lang="en-US" altLang="en-US" sz="1600" spc="50" dirty="0">
                <a:solidFill>
                  <a:schemeClr val="tx1">
                    <a:alpha val="60000"/>
                  </a:schemeClr>
                </a:solidFill>
                <a:latin typeface="Cambria" panose="02040503050406030204" pitchFamily="18" charset="0"/>
                <a:ea typeface="Cambria" panose="02040503050406030204" pitchFamily="18" charset="0"/>
              </a:rPr>
              <a:t>ACT</a:t>
            </a:r>
            <a:r>
              <a:rPr kumimoji="0" lang="en-US" altLang="en-US" sz="1600" b="0" i="0" u="none" strike="noStrike" cap="none" spc="50" normalizeH="0" baseline="0" dirty="0">
                <a:ln>
                  <a:noFill/>
                </a:ln>
                <a:solidFill>
                  <a:schemeClr val="tx1">
                    <a:alpha val="60000"/>
                  </a:schemeClr>
                </a:solidFill>
                <a:effectLst/>
                <a:latin typeface="Cambria" panose="02040503050406030204" pitchFamily="18" charset="0"/>
                <a:ea typeface="Cambria" panose="02040503050406030204" pitchFamily="18" charset="0"/>
              </a:rPr>
              <a:t> Fee Waivers: available to students who receive free or reduced lunch; visit the Guidance Office for a waiver.</a:t>
            </a:r>
          </a:p>
        </p:txBody>
      </p:sp>
    </p:spTree>
    <p:extLst>
      <p:ext uri="{BB962C8B-B14F-4D97-AF65-F5344CB8AC3E}">
        <p14:creationId xmlns:p14="http://schemas.microsoft.com/office/powerpoint/2010/main" val="18103461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D0662-9776-FE67-125B-6B7A81818C4B}"/>
              </a:ext>
            </a:extLst>
          </p:cNvPr>
          <p:cNvSpPr>
            <a:spLocks noGrp="1"/>
          </p:cNvSpPr>
          <p:nvPr>
            <p:ph type="title"/>
          </p:nvPr>
        </p:nvSpPr>
        <p:spPr>
          <a:ln>
            <a:solidFill>
              <a:schemeClr val="tx1"/>
            </a:solidFill>
          </a:ln>
        </p:spPr>
        <p:txBody>
          <a:bodyPr>
            <a:normAutofit/>
          </a:bodyPr>
          <a:lstStyle/>
          <a:p>
            <a:pPr algn="ctr"/>
            <a:r>
              <a:rPr lang="en-US" sz="6600" dirty="0">
                <a:solidFill>
                  <a:srgbClr val="9F3B3B"/>
                </a:solidFill>
                <a:latin typeface="Cambria" panose="02040503050406030204" pitchFamily="18" charset="0"/>
                <a:ea typeface="Cambria" panose="02040503050406030204" pitchFamily="18" charset="0"/>
              </a:rPr>
              <a:t>RCSJ</a:t>
            </a:r>
          </a:p>
        </p:txBody>
      </p:sp>
      <p:sp>
        <p:nvSpPr>
          <p:cNvPr id="3" name="Content Placeholder 2">
            <a:extLst>
              <a:ext uri="{FF2B5EF4-FFF2-40B4-BE49-F238E27FC236}">
                <a16:creationId xmlns:a16="http://schemas.microsoft.com/office/drawing/2014/main" id="{7F3FAFA2-A5EE-5608-8DE0-1623ED3076E2}"/>
              </a:ext>
            </a:extLst>
          </p:cNvPr>
          <p:cNvSpPr>
            <a:spLocks noGrp="1"/>
          </p:cNvSpPr>
          <p:nvPr>
            <p:ph idx="1"/>
          </p:nvPr>
        </p:nvSpPr>
        <p:spPr>
          <a:xfrm>
            <a:off x="989400" y="1635124"/>
            <a:ext cx="10478350" cy="5050155"/>
          </a:xfrm>
        </p:spPr>
        <p:txBody>
          <a:bodyPr>
            <a:noAutofit/>
          </a:bodyPr>
          <a:lstStyle/>
          <a:p>
            <a:pPr marL="0" marR="0" lvl="0" indent="0" algn="just" defTabSz="914400" rtl="0" eaLnBrk="1" fontAlgn="auto" latinLnBrk="0" hangingPunct="1">
              <a:lnSpc>
                <a:spcPct val="150000"/>
              </a:lnSpc>
              <a:spcBef>
                <a:spcPts val="1000"/>
              </a:spcBef>
              <a:spcAft>
                <a:spcPts val="0"/>
              </a:spcAft>
              <a:buClr>
                <a:srgbClr val="8FA3A3"/>
              </a:buClr>
              <a:buSzTx/>
              <a:buNone/>
              <a:tabLst/>
              <a:defRPr/>
            </a:pPr>
            <a:r>
              <a:rPr kumimoji="0" lang="en-US" sz="2400" i="1" u="none" strike="noStrike" kern="1200" cap="none" spc="50" normalizeH="0" baseline="0" noProof="0" dirty="0">
                <a:ln>
                  <a:noFill/>
                </a:ln>
                <a:solidFill>
                  <a:schemeClr val="tx1"/>
                </a:solidFill>
                <a:effectLst/>
                <a:uLnTx/>
                <a:uFillTx/>
                <a:latin typeface="Cambria" panose="02040503050406030204" pitchFamily="18" charset="0"/>
                <a:ea typeface="Cambria" panose="02040503050406030204" pitchFamily="18" charset="0"/>
              </a:rPr>
              <a:t>Community College Offers a Lot of Educational Flexibility</a:t>
            </a:r>
          </a:p>
          <a:p>
            <a:pPr marL="0" marR="0" lvl="0" indent="0" algn="just" defTabSz="914400" rtl="0" eaLnBrk="1" fontAlgn="auto" latinLnBrk="0" hangingPunct="1">
              <a:lnSpc>
                <a:spcPct val="150000"/>
              </a:lnSpc>
              <a:spcBef>
                <a:spcPts val="1000"/>
              </a:spcBef>
              <a:spcAft>
                <a:spcPts val="0"/>
              </a:spcAft>
              <a:buClr>
                <a:srgbClr val="8FA3A3"/>
              </a:buClr>
              <a:buSzTx/>
              <a:buNone/>
              <a:tabLst/>
              <a:defRPr/>
            </a:pPr>
            <a:r>
              <a:rPr kumimoji="0" lang="en-US" sz="2400" i="1" u="none" strike="noStrike" kern="1200" cap="none" spc="50" normalizeH="0" baseline="0" noProof="0" dirty="0">
                <a:ln>
                  <a:noFill/>
                </a:ln>
                <a:solidFill>
                  <a:schemeClr val="tx1"/>
                </a:solidFill>
                <a:effectLst/>
                <a:uLnTx/>
                <a:uFillTx/>
                <a:latin typeface="Cambria" panose="02040503050406030204" pitchFamily="18" charset="0"/>
                <a:ea typeface="Cambria" panose="02040503050406030204" pitchFamily="18" charset="0"/>
              </a:rPr>
              <a:t>Community College Can Prepare Students for Four-Year Degree Programs</a:t>
            </a:r>
          </a:p>
          <a:p>
            <a:pPr lvl="2">
              <a:spcBef>
                <a:spcPts val="1000"/>
              </a:spcBef>
              <a:buClr>
                <a:srgbClr val="8FA3A3"/>
              </a:buClr>
              <a:defRPr/>
            </a:pPr>
            <a:r>
              <a:rPr kumimoji="0" lang="en-US" sz="2400" i="1" u="none" strike="noStrike" kern="1200" cap="none" spc="50" normalizeH="0" baseline="0" noProof="0" dirty="0">
                <a:ln>
                  <a:noFill/>
                </a:ln>
                <a:solidFill>
                  <a:schemeClr val="tx1"/>
                </a:solidFill>
                <a:effectLst/>
                <a:uLnTx/>
                <a:uFillTx/>
                <a:latin typeface="Cambria" panose="02040503050406030204" pitchFamily="18" charset="0"/>
                <a:ea typeface="Cambria" panose="02040503050406030204" pitchFamily="18" charset="0"/>
              </a:rPr>
              <a:t>Many four-year colleges and universities have enrollment requirements that someone isn’t ready to meet. </a:t>
            </a:r>
          </a:p>
          <a:p>
            <a:pPr lvl="2">
              <a:spcBef>
                <a:spcPts val="1000"/>
              </a:spcBef>
              <a:buClr>
                <a:srgbClr val="8FA3A3"/>
              </a:buClr>
              <a:defRPr/>
            </a:pPr>
            <a:r>
              <a:rPr kumimoji="0" lang="en-US" sz="2400" i="1" u="none" strike="noStrike" kern="1200" cap="none" spc="50" normalizeH="0" baseline="0" noProof="0" dirty="0">
                <a:ln>
                  <a:noFill/>
                </a:ln>
                <a:solidFill>
                  <a:schemeClr val="tx1"/>
                </a:solidFill>
                <a:effectLst/>
                <a:uLnTx/>
                <a:uFillTx/>
                <a:latin typeface="Cambria" panose="02040503050406030204" pitchFamily="18" charset="0"/>
                <a:ea typeface="Cambria" panose="02040503050406030204" pitchFamily="18" charset="0"/>
              </a:rPr>
              <a:t>A community college can offer remedial classes and general classes to help a student obtain the education they need to pursue higher education.</a:t>
            </a:r>
            <a:endParaRPr lang="en-US" sz="2400" i="1" dirty="0">
              <a:solidFill>
                <a:schemeClr val="tx1"/>
              </a:solidFill>
              <a:latin typeface="Cambria" panose="02040503050406030204" pitchFamily="18" charset="0"/>
              <a:ea typeface="Cambria" panose="02040503050406030204" pitchFamily="18" charset="0"/>
            </a:endParaRPr>
          </a:p>
          <a:p>
            <a:pPr marL="0" indent="0" algn="just">
              <a:lnSpc>
                <a:spcPct val="100000"/>
              </a:lnSpc>
              <a:buNone/>
            </a:pPr>
            <a:r>
              <a:rPr lang="en-US" sz="2400" i="1" dirty="0">
                <a:solidFill>
                  <a:schemeClr val="tx1"/>
                </a:solidFill>
                <a:latin typeface="Cambria" panose="02040503050406030204" pitchFamily="18" charset="0"/>
                <a:ea typeface="Cambria" panose="02040503050406030204" pitchFamily="18" charset="0"/>
              </a:rPr>
              <a:t>Community Colleges Cost a Lot Less Than Other Colleges and Universities</a:t>
            </a:r>
          </a:p>
          <a:p>
            <a:pPr marL="0" indent="0">
              <a:lnSpc>
                <a:spcPct val="100000"/>
              </a:lnSpc>
              <a:buNone/>
            </a:pPr>
            <a:endParaRPr lang="en-US" sz="2800" dirty="0">
              <a:latin typeface="Cambria" panose="02040503050406030204" pitchFamily="18" charset="0"/>
              <a:ea typeface="Cambria" panose="02040503050406030204" pitchFamily="18" charset="0"/>
            </a:endParaRPr>
          </a:p>
          <a:p>
            <a:pPr marL="0" indent="0" algn="ctr">
              <a:lnSpc>
                <a:spcPct val="100000"/>
              </a:lnSpc>
              <a:buNone/>
            </a:pPr>
            <a:endParaRPr lang="en-US" sz="2400"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273218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D0662-9776-FE67-125B-6B7A81818C4B}"/>
              </a:ext>
            </a:extLst>
          </p:cNvPr>
          <p:cNvSpPr>
            <a:spLocks noGrp="1"/>
          </p:cNvSpPr>
          <p:nvPr>
            <p:ph type="title"/>
          </p:nvPr>
        </p:nvSpPr>
        <p:spPr>
          <a:ln>
            <a:solidFill>
              <a:schemeClr val="tx1"/>
            </a:solidFill>
          </a:ln>
        </p:spPr>
        <p:txBody>
          <a:bodyPr>
            <a:normAutofit/>
          </a:bodyPr>
          <a:lstStyle/>
          <a:p>
            <a:pPr algn="ctr"/>
            <a:r>
              <a:rPr lang="en-US" sz="6600" dirty="0">
                <a:solidFill>
                  <a:srgbClr val="9F3B3B"/>
                </a:solidFill>
                <a:latin typeface="Cambria" panose="02040503050406030204" pitchFamily="18" charset="0"/>
                <a:ea typeface="Cambria" panose="02040503050406030204" pitchFamily="18" charset="0"/>
              </a:rPr>
              <a:t>Overview</a:t>
            </a:r>
          </a:p>
        </p:txBody>
      </p:sp>
      <p:sp>
        <p:nvSpPr>
          <p:cNvPr id="3" name="Content Placeholder 2">
            <a:extLst>
              <a:ext uri="{FF2B5EF4-FFF2-40B4-BE49-F238E27FC236}">
                <a16:creationId xmlns:a16="http://schemas.microsoft.com/office/drawing/2014/main" id="{7F3FAFA2-A5EE-5608-8DE0-1623ED3076E2}"/>
              </a:ext>
            </a:extLst>
          </p:cNvPr>
          <p:cNvSpPr>
            <a:spLocks noGrp="1"/>
          </p:cNvSpPr>
          <p:nvPr>
            <p:ph idx="1"/>
          </p:nvPr>
        </p:nvSpPr>
        <p:spPr>
          <a:xfrm>
            <a:off x="989400" y="1635124"/>
            <a:ext cx="10478350" cy="5050155"/>
          </a:xfrm>
        </p:spPr>
        <p:txBody>
          <a:bodyPr>
            <a:noAutofit/>
          </a:bodyPr>
          <a:lstStyle/>
          <a:p>
            <a:pPr marL="0" marR="0" lvl="0" indent="0" defTabSz="914400" rtl="0" eaLnBrk="1" fontAlgn="auto" latinLnBrk="0" hangingPunct="1">
              <a:lnSpc>
                <a:spcPct val="100000"/>
              </a:lnSpc>
              <a:spcBef>
                <a:spcPts val="1000"/>
              </a:spcBef>
              <a:spcAft>
                <a:spcPts val="0"/>
              </a:spcAft>
              <a:buClr>
                <a:srgbClr val="8FA3A3"/>
              </a:buClr>
              <a:buSzTx/>
              <a:buNone/>
              <a:tabLst/>
              <a:defRPr/>
            </a:pPr>
            <a:r>
              <a:rPr kumimoji="0" lang="en-US" sz="18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Senior Year</a:t>
            </a:r>
          </a:p>
          <a:p>
            <a:pPr marL="0" marR="0" lvl="0" indent="0" defTabSz="914400" rtl="0" eaLnBrk="1" fontAlgn="auto" latinLnBrk="0" hangingPunct="1">
              <a:lnSpc>
                <a:spcPct val="100000"/>
              </a:lnSpc>
              <a:spcBef>
                <a:spcPts val="1000"/>
              </a:spcBef>
              <a:spcAft>
                <a:spcPts val="0"/>
              </a:spcAft>
              <a:buClr>
                <a:srgbClr val="8FA3A3"/>
              </a:buClr>
              <a:buSzTx/>
              <a:buNone/>
              <a:tabLst/>
              <a:defRPr/>
            </a:pPr>
            <a:r>
              <a:rPr kumimoji="0" lang="en-US" sz="18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College</a:t>
            </a:r>
          </a:p>
          <a:p>
            <a:pPr marL="702900" marR="0" lvl="1" indent="-342900"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lang="en-US" sz="1800" dirty="0">
                <a:solidFill>
                  <a:schemeClr val="bg2">
                    <a:lumMod val="25000"/>
                  </a:schemeClr>
                </a:solidFill>
                <a:latin typeface="Cambria" panose="02040503050406030204" pitchFamily="18" charset="0"/>
                <a:ea typeface="Cambria" panose="02040503050406030204" pitchFamily="18" charset="0"/>
              </a:rPr>
              <a:t>Naviance</a:t>
            </a:r>
            <a:endParaRPr kumimoji="0" lang="en-US" sz="1800"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endParaRPr>
          </a:p>
          <a:p>
            <a:pPr marL="702900" marR="0" lvl="1" indent="-342900"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lang="en-US" sz="1800" dirty="0">
                <a:solidFill>
                  <a:schemeClr val="bg2">
                    <a:lumMod val="25000"/>
                  </a:schemeClr>
                </a:solidFill>
                <a:latin typeface="Cambria" panose="02040503050406030204" pitchFamily="18" charset="0"/>
                <a:ea typeface="Cambria" panose="02040503050406030204" pitchFamily="18" charset="0"/>
              </a:rPr>
              <a:t>Common Application</a:t>
            </a:r>
            <a:endParaRPr kumimoji="0" lang="en-US" sz="1800"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endParaRPr>
          </a:p>
          <a:p>
            <a:pPr marL="702900" marR="0" lvl="1" indent="-342900"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lang="en-US" sz="1800" dirty="0">
                <a:solidFill>
                  <a:schemeClr val="bg2">
                    <a:lumMod val="25000"/>
                  </a:schemeClr>
                </a:solidFill>
                <a:latin typeface="Cambria" panose="02040503050406030204" pitchFamily="18" charset="0"/>
                <a:ea typeface="Cambria" panose="02040503050406030204" pitchFamily="18" charset="0"/>
              </a:rPr>
              <a:t>Deadlines</a:t>
            </a:r>
            <a:endParaRPr kumimoji="0" lang="en-US" sz="1800"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endParaRPr>
          </a:p>
          <a:p>
            <a:pPr marL="702900" marR="0" lvl="1" indent="-342900"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lang="en-US" sz="1800" dirty="0">
                <a:solidFill>
                  <a:schemeClr val="bg2">
                    <a:lumMod val="25000"/>
                  </a:schemeClr>
                </a:solidFill>
                <a:latin typeface="Cambria" panose="02040503050406030204" pitchFamily="18" charset="0"/>
                <a:ea typeface="Cambria" panose="02040503050406030204" pitchFamily="18" charset="0"/>
              </a:rPr>
              <a:t>Letters of Recommendation</a:t>
            </a:r>
            <a:endParaRPr kumimoji="0" lang="en-US" sz="1800"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endParaRPr>
          </a:p>
          <a:p>
            <a:pPr marL="0" marR="0" lvl="0" indent="0" defTabSz="914400" rtl="0" eaLnBrk="1" fontAlgn="auto" latinLnBrk="0" hangingPunct="1">
              <a:lnSpc>
                <a:spcPct val="100000"/>
              </a:lnSpc>
              <a:spcBef>
                <a:spcPts val="1000"/>
              </a:spcBef>
              <a:spcAft>
                <a:spcPts val="0"/>
              </a:spcAft>
              <a:buClr>
                <a:srgbClr val="8FA3A3"/>
              </a:buClr>
              <a:buSzTx/>
              <a:buNone/>
              <a:tabLst/>
              <a:defRPr/>
            </a:pPr>
            <a:r>
              <a:rPr kumimoji="0" lang="en-US" sz="18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Financial Aid/Scholarships/FAFSA</a:t>
            </a:r>
          </a:p>
          <a:p>
            <a:pPr marL="0" marR="0" lvl="0" indent="0" defTabSz="914400" rtl="0" eaLnBrk="1" fontAlgn="auto" latinLnBrk="0" hangingPunct="1">
              <a:lnSpc>
                <a:spcPct val="100000"/>
              </a:lnSpc>
              <a:spcBef>
                <a:spcPts val="1000"/>
              </a:spcBef>
              <a:spcAft>
                <a:spcPts val="0"/>
              </a:spcAft>
              <a:buClr>
                <a:srgbClr val="8FA3A3"/>
              </a:buClr>
              <a:buSzTx/>
              <a:buNone/>
              <a:tabLst/>
              <a:defRPr/>
            </a:pPr>
            <a:r>
              <a:rPr lang="en-US" sz="1800" i="1" dirty="0">
                <a:solidFill>
                  <a:schemeClr val="bg2">
                    <a:lumMod val="25000"/>
                  </a:schemeClr>
                </a:solidFill>
                <a:latin typeface="Cambria" panose="02040503050406030204" pitchFamily="18" charset="0"/>
                <a:ea typeface="Cambria" panose="02040503050406030204" pitchFamily="18" charset="0"/>
              </a:rPr>
              <a:t>Testing</a:t>
            </a:r>
            <a:endParaRPr kumimoji="0" lang="en-US" sz="18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endParaRPr>
          </a:p>
          <a:p>
            <a:pPr marL="0" marR="0" lvl="0" indent="0" defTabSz="914400" rtl="0" eaLnBrk="1" fontAlgn="auto" latinLnBrk="0" hangingPunct="1">
              <a:lnSpc>
                <a:spcPct val="100000"/>
              </a:lnSpc>
              <a:spcBef>
                <a:spcPts val="1000"/>
              </a:spcBef>
              <a:spcAft>
                <a:spcPts val="0"/>
              </a:spcAft>
              <a:buClr>
                <a:srgbClr val="8FA3A3"/>
              </a:buClr>
              <a:buSzTx/>
              <a:buNone/>
              <a:tabLst/>
              <a:defRPr/>
            </a:pPr>
            <a:r>
              <a:rPr kumimoji="0" lang="en-US" sz="18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RCSJ</a:t>
            </a:r>
          </a:p>
          <a:p>
            <a:pPr marL="0" marR="0" lvl="0" indent="0" defTabSz="914400" rtl="0" eaLnBrk="1" fontAlgn="auto" latinLnBrk="0" hangingPunct="1">
              <a:lnSpc>
                <a:spcPct val="100000"/>
              </a:lnSpc>
              <a:spcBef>
                <a:spcPts val="1000"/>
              </a:spcBef>
              <a:spcAft>
                <a:spcPts val="0"/>
              </a:spcAft>
              <a:buClr>
                <a:srgbClr val="8FA3A3"/>
              </a:buClr>
              <a:buSzTx/>
              <a:buNone/>
              <a:tabLst/>
              <a:defRPr/>
            </a:pPr>
            <a:r>
              <a:rPr lang="en-US" sz="1800" i="1" dirty="0">
                <a:solidFill>
                  <a:schemeClr val="bg2">
                    <a:lumMod val="25000"/>
                  </a:schemeClr>
                </a:solidFill>
                <a:latin typeface="Cambria" panose="02040503050406030204" pitchFamily="18" charset="0"/>
                <a:ea typeface="Cambria" panose="02040503050406030204" pitchFamily="18" charset="0"/>
              </a:rPr>
              <a:t>NCAA</a:t>
            </a:r>
            <a:endParaRPr kumimoji="0" lang="en-US" sz="18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endParaRPr>
          </a:p>
          <a:p>
            <a:pPr marL="0" marR="0" lvl="0" indent="0" defTabSz="914400" rtl="0" eaLnBrk="1" fontAlgn="auto" latinLnBrk="0" hangingPunct="1">
              <a:lnSpc>
                <a:spcPct val="100000"/>
              </a:lnSpc>
              <a:spcBef>
                <a:spcPts val="1000"/>
              </a:spcBef>
              <a:spcAft>
                <a:spcPts val="0"/>
              </a:spcAft>
              <a:buClr>
                <a:srgbClr val="8FA3A3"/>
              </a:buClr>
              <a:buSzTx/>
              <a:buNone/>
              <a:tabLst/>
              <a:defRPr/>
            </a:pPr>
            <a:r>
              <a:rPr kumimoji="0" lang="en-US" sz="18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Vocational/Trade Schools &amp; Work</a:t>
            </a:r>
          </a:p>
          <a:p>
            <a:pPr marL="0" marR="0" lvl="0" indent="0" defTabSz="914400" rtl="0" eaLnBrk="1" fontAlgn="auto" latinLnBrk="0" hangingPunct="1">
              <a:lnSpc>
                <a:spcPct val="100000"/>
              </a:lnSpc>
              <a:spcBef>
                <a:spcPts val="1000"/>
              </a:spcBef>
              <a:spcAft>
                <a:spcPts val="0"/>
              </a:spcAft>
              <a:buClr>
                <a:srgbClr val="8FA3A3"/>
              </a:buClr>
              <a:buSzTx/>
              <a:buNone/>
              <a:tabLst/>
              <a:defRPr/>
            </a:pPr>
            <a:r>
              <a:rPr kumimoji="0" lang="en-US" sz="18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Military</a:t>
            </a:r>
          </a:p>
          <a:p>
            <a:pPr marL="0" marR="0" lvl="0" indent="0" defTabSz="914400" rtl="0" eaLnBrk="1" fontAlgn="auto" latinLnBrk="0" hangingPunct="1">
              <a:lnSpc>
                <a:spcPct val="100000"/>
              </a:lnSpc>
              <a:spcBef>
                <a:spcPts val="1000"/>
              </a:spcBef>
              <a:spcAft>
                <a:spcPts val="0"/>
              </a:spcAft>
              <a:buClr>
                <a:srgbClr val="8FA3A3"/>
              </a:buClr>
              <a:buSzTx/>
              <a:buNone/>
              <a:tabLst/>
              <a:defRPr/>
            </a:pPr>
            <a:r>
              <a:rPr lang="en-US" sz="1800" i="1" dirty="0">
                <a:solidFill>
                  <a:schemeClr val="bg2">
                    <a:lumMod val="25000"/>
                  </a:schemeClr>
                </a:solidFill>
                <a:latin typeface="Cambria" panose="02040503050406030204" pitchFamily="18" charset="0"/>
                <a:ea typeface="Cambria" panose="02040503050406030204" pitchFamily="18" charset="0"/>
              </a:rPr>
              <a:t>Senior Expenses</a:t>
            </a:r>
            <a:r>
              <a:rPr lang="en-US" sz="1800" dirty="0">
                <a:latin typeface="Cambria" panose="02040503050406030204" pitchFamily="18" charset="0"/>
                <a:ea typeface="Cambria" panose="02040503050406030204" pitchFamily="18" charset="0"/>
              </a:rPr>
              <a:t>	</a:t>
            </a:r>
          </a:p>
          <a:p>
            <a:pPr>
              <a:lnSpc>
                <a:spcPct val="100000"/>
              </a:lnSpc>
            </a:pPr>
            <a:endParaRPr lang="en-US" sz="2800" dirty="0">
              <a:latin typeface="Cambria" panose="02040503050406030204" pitchFamily="18" charset="0"/>
              <a:ea typeface="Cambria" panose="02040503050406030204" pitchFamily="18" charset="0"/>
            </a:endParaRPr>
          </a:p>
          <a:p>
            <a:pPr marL="0" indent="0" algn="ctr">
              <a:lnSpc>
                <a:spcPct val="100000"/>
              </a:lnSpc>
              <a:buNone/>
            </a:pPr>
            <a:endParaRPr lang="en-US" sz="2400"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1748960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D0662-9776-FE67-125B-6B7A81818C4B}"/>
              </a:ext>
            </a:extLst>
          </p:cNvPr>
          <p:cNvSpPr>
            <a:spLocks noGrp="1"/>
          </p:cNvSpPr>
          <p:nvPr>
            <p:ph type="title"/>
          </p:nvPr>
        </p:nvSpPr>
        <p:spPr>
          <a:xfrm>
            <a:off x="989400" y="395288"/>
            <a:ext cx="10213200" cy="1484311"/>
          </a:xfrm>
          <a:ln>
            <a:solidFill>
              <a:schemeClr val="tx1"/>
            </a:solidFill>
          </a:ln>
        </p:spPr>
        <p:txBody>
          <a:bodyPr>
            <a:noAutofit/>
          </a:bodyPr>
          <a:lstStyle/>
          <a:p>
            <a:pPr algn="ctr"/>
            <a:r>
              <a:rPr lang="en-US" sz="4800" dirty="0">
                <a:solidFill>
                  <a:srgbClr val="9F3B3B"/>
                </a:solidFill>
                <a:latin typeface="Cambria" panose="02040503050406030204" pitchFamily="18" charset="0"/>
                <a:ea typeface="Cambria" panose="02040503050406030204" pitchFamily="18" charset="0"/>
              </a:rPr>
              <a:t>Employment or Trade/Technical School</a:t>
            </a:r>
          </a:p>
        </p:txBody>
      </p:sp>
      <p:sp>
        <p:nvSpPr>
          <p:cNvPr id="3" name="Content Placeholder 2">
            <a:extLst>
              <a:ext uri="{FF2B5EF4-FFF2-40B4-BE49-F238E27FC236}">
                <a16:creationId xmlns:a16="http://schemas.microsoft.com/office/drawing/2014/main" id="{7F3FAFA2-A5EE-5608-8DE0-1623ED3076E2}"/>
              </a:ext>
            </a:extLst>
          </p:cNvPr>
          <p:cNvSpPr>
            <a:spLocks noGrp="1"/>
          </p:cNvSpPr>
          <p:nvPr>
            <p:ph idx="1"/>
          </p:nvPr>
        </p:nvSpPr>
        <p:spPr>
          <a:xfrm>
            <a:off x="989400" y="2001520"/>
            <a:ext cx="10213200" cy="4683759"/>
          </a:xfrm>
        </p:spPr>
        <p:txBody>
          <a:bodyPr>
            <a:noAutofit/>
          </a:bodyPr>
          <a:lstStyle/>
          <a:p>
            <a:pPr marL="0" indent="0">
              <a:lnSpc>
                <a:spcPct val="100000"/>
              </a:lnSpc>
              <a:buNone/>
            </a:pPr>
            <a:r>
              <a:rPr lang="en-US" i="1" dirty="0">
                <a:latin typeface="Cambria" panose="02040503050406030204" pitchFamily="18" charset="0"/>
                <a:ea typeface="Cambria" panose="02040503050406030204" pitchFamily="18" charset="0"/>
              </a:rPr>
              <a:t>Internships</a:t>
            </a:r>
          </a:p>
          <a:p>
            <a:pPr marL="0" indent="0">
              <a:lnSpc>
                <a:spcPct val="100000"/>
              </a:lnSpc>
              <a:buNone/>
            </a:pPr>
            <a:r>
              <a:rPr lang="en-US" i="1" dirty="0">
                <a:latin typeface="Cambria" panose="02040503050406030204" pitchFamily="18" charset="0"/>
                <a:ea typeface="Cambria" panose="02040503050406030204" pitchFamily="18" charset="0"/>
              </a:rPr>
              <a:t>Work</a:t>
            </a:r>
          </a:p>
          <a:p>
            <a:pPr marL="0" indent="0">
              <a:lnSpc>
                <a:spcPct val="100000"/>
              </a:lnSpc>
              <a:buNone/>
            </a:pPr>
            <a:r>
              <a:rPr lang="en-US" i="1" dirty="0">
                <a:latin typeface="Cambria" panose="02040503050406030204" pitchFamily="18" charset="0"/>
                <a:ea typeface="Cambria" panose="02040503050406030204" pitchFamily="18" charset="0"/>
              </a:rPr>
              <a:t>Trade and Technical School: </a:t>
            </a:r>
            <a:r>
              <a:rPr lang="en-US" i="1" dirty="0">
                <a:latin typeface="Cambria" panose="02040503050406030204" pitchFamily="18" charset="0"/>
                <a:ea typeface="Cambria" panose="02040503050406030204" pitchFamily="18" charset="0"/>
                <a:hlinkClick r:id="rId2"/>
              </a:rPr>
              <a:t>https://www.gpsd.us/Page/3501</a:t>
            </a:r>
            <a:r>
              <a:rPr lang="en-US" i="1" dirty="0">
                <a:latin typeface="Cambria" panose="02040503050406030204" pitchFamily="18" charset="0"/>
                <a:ea typeface="Cambria" panose="02040503050406030204" pitchFamily="18" charset="0"/>
              </a:rPr>
              <a:t>   </a:t>
            </a:r>
          </a:p>
          <a:p>
            <a:pPr marL="0" indent="0">
              <a:lnSpc>
                <a:spcPct val="100000"/>
              </a:lnSpc>
              <a:buNone/>
            </a:pPr>
            <a:r>
              <a:rPr lang="en-US" i="1" dirty="0">
                <a:latin typeface="Cambria" panose="02040503050406030204" pitchFamily="18" charset="0"/>
                <a:ea typeface="Cambria" panose="02040503050406030204" pitchFamily="18" charset="0"/>
              </a:rPr>
              <a:t>	Apprenticeships</a:t>
            </a:r>
          </a:p>
          <a:p>
            <a:pPr marL="0" indent="0">
              <a:lnSpc>
                <a:spcPct val="100000"/>
              </a:lnSpc>
              <a:buNone/>
            </a:pPr>
            <a:r>
              <a:rPr lang="en-US" i="1" dirty="0">
                <a:latin typeface="Cambria" panose="02040503050406030204" pitchFamily="18" charset="0"/>
                <a:ea typeface="Cambria" panose="02040503050406030204" pitchFamily="18" charset="0"/>
              </a:rPr>
              <a:t>	 Gloucester County Institute of Technology </a:t>
            </a:r>
          </a:p>
          <a:p>
            <a:pPr marL="0" indent="0">
              <a:lnSpc>
                <a:spcPct val="100000"/>
              </a:lnSpc>
              <a:buNone/>
            </a:pPr>
            <a:r>
              <a:rPr lang="en-US" dirty="0">
                <a:latin typeface="Cambria" panose="02040503050406030204" pitchFamily="18" charset="0"/>
                <a:ea typeface="Cambria" panose="02040503050406030204" pitchFamily="18" charset="0"/>
              </a:rPr>
              <a:t>	      </a:t>
            </a:r>
            <a:r>
              <a:rPr lang="en-US" i="1" dirty="0">
                <a:latin typeface="Cambria" panose="02040503050406030204" pitchFamily="18" charset="0"/>
                <a:ea typeface="Cambria" panose="02040503050406030204" pitchFamily="18" charset="0"/>
              </a:rPr>
              <a:t>Students will be given the opportunity to attend an evening</a:t>
            </a:r>
            <a:r>
              <a:rPr lang="en-US" dirty="0">
                <a:latin typeface="Cambria" panose="02040503050406030204" pitchFamily="18" charset="0"/>
                <a:ea typeface="Cambria" panose="02040503050406030204" pitchFamily="18" charset="0"/>
              </a:rPr>
              <a:t> </a:t>
            </a:r>
            <a:r>
              <a:rPr lang="en-US" i="1" dirty="0">
                <a:latin typeface="Cambria" panose="02040503050406030204" pitchFamily="18" charset="0"/>
                <a:ea typeface="Cambria" panose="02040503050406030204" pitchFamily="18" charset="0"/>
              </a:rPr>
              <a:t>field trip to GCIT       	      Adult Career-Technical Program. </a:t>
            </a:r>
            <a:r>
              <a:rPr lang="en-US" i="1" u="sng" dirty="0">
                <a:latin typeface="Cambria" panose="02040503050406030204" pitchFamily="18" charset="0"/>
                <a:ea typeface="Cambria" panose="02040503050406030204" pitchFamily="18" charset="0"/>
              </a:rPr>
              <a:t>Date TBD</a:t>
            </a:r>
          </a:p>
          <a:p>
            <a:pPr marL="0" indent="0">
              <a:lnSpc>
                <a:spcPct val="100000"/>
              </a:lnSpc>
              <a:buNone/>
            </a:pPr>
            <a:r>
              <a:rPr lang="en-US" i="1" dirty="0">
                <a:latin typeface="Cambria" panose="02040503050406030204" pitchFamily="18" charset="0"/>
                <a:ea typeface="Cambria" panose="02040503050406030204" pitchFamily="18" charset="0"/>
              </a:rPr>
              <a:t>	Pennco Tech</a:t>
            </a:r>
          </a:p>
          <a:p>
            <a:pPr marL="0" indent="0">
              <a:lnSpc>
                <a:spcPct val="100000"/>
              </a:lnSpc>
              <a:buNone/>
            </a:pPr>
            <a:r>
              <a:rPr lang="en-US" i="1" dirty="0">
                <a:latin typeface="Cambria" panose="02040503050406030204" pitchFamily="18" charset="0"/>
                <a:ea typeface="Cambria" panose="02040503050406030204" pitchFamily="18" charset="0"/>
              </a:rPr>
              <a:t>Cosmetology</a:t>
            </a:r>
          </a:p>
          <a:p>
            <a:pPr marL="0" indent="0">
              <a:lnSpc>
                <a:spcPct val="100000"/>
              </a:lnSpc>
              <a:buNone/>
            </a:pPr>
            <a:r>
              <a:rPr lang="en-US" i="1" dirty="0">
                <a:latin typeface="Cambria" panose="02040503050406030204" pitchFamily="18" charset="0"/>
                <a:ea typeface="Cambria" panose="02040503050406030204" pitchFamily="18" charset="0"/>
              </a:rPr>
              <a:t>	Rizzieri Beauty School</a:t>
            </a:r>
          </a:p>
          <a:p>
            <a:pPr marL="0" indent="0">
              <a:lnSpc>
                <a:spcPct val="100000"/>
              </a:lnSpc>
              <a:buNone/>
            </a:pPr>
            <a:r>
              <a:rPr lang="en-US" i="1" dirty="0">
                <a:latin typeface="Cambria" panose="02040503050406030204" pitchFamily="18" charset="0"/>
                <a:ea typeface="Cambria" panose="02040503050406030204" pitchFamily="18" charset="0"/>
              </a:rPr>
              <a:t>	Gloucester County Institute of Technology (GCIT): 5:00-9:30 pm</a:t>
            </a:r>
          </a:p>
          <a:p>
            <a:pPr marL="0" indent="0" algn="ctr">
              <a:lnSpc>
                <a:spcPct val="100000"/>
              </a:lnSpc>
              <a:buNone/>
            </a:pPr>
            <a:endParaRPr lang="en-US" sz="2400" i="1" dirty="0">
              <a:latin typeface="Cambria" panose="02040503050406030204" pitchFamily="18" charset="0"/>
              <a:ea typeface="Cambria" panose="02040503050406030204" pitchFamily="18" charset="0"/>
            </a:endParaRPr>
          </a:p>
          <a:p>
            <a:pPr marL="0" indent="0" algn="ctr">
              <a:lnSpc>
                <a:spcPct val="100000"/>
              </a:lnSpc>
              <a:buNone/>
            </a:pPr>
            <a:endParaRPr lang="en-US" sz="2400" i="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7553687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D0662-9776-FE67-125B-6B7A81818C4B}"/>
              </a:ext>
            </a:extLst>
          </p:cNvPr>
          <p:cNvSpPr>
            <a:spLocks noGrp="1"/>
          </p:cNvSpPr>
          <p:nvPr>
            <p:ph type="title"/>
          </p:nvPr>
        </p:nvSpPr>
        <p:spPr>
          <a:ln>
            <a:solidFill>
              <a:schemeClr val="tx1"/>
            </a:solidFill>
          </a:ln>
        </p:spPr>
        <p:txBody>
          <a:bodyPr>
            <a:normAutofit/>
          </a:bodyPr>
          <a:lstStyle/>
          <a:p>
            <a:pPr algn="ctr"/>
            <a:r>
              <a:rPr lang="en-US" sz="6600" dirty="0">
                <a:solidFill>
                  <a:srgbClr val="9F3B3B"/>
                </a:solidFill>
                <a:latin typeface="Cambria" panose="02040503050406030204" pitchFamily="18" charset="0"/>
                <a:ea typeface="Cambria" panose="02040503050406030204" pitchFamily="18" charset="0"/>
              </a:rPr>
              <a:t>Military</a:t>
            </a:r>
          </a:p>
        </p:txBody>
      </p:sp>
      <p:sp>
        <p:nvSpPr>
          <p:cNvPr id="3" name="Content Placeholder 2">
            <a:extLst>
              <a:ext uri="{FF2B5EF4-FFF2-40B4-BE49-F238E27FC236}">
                <a16:creationId xmlns:a16="http://schemas.microsoft.com/office/drawing/2014/main" id="{7F3FAFA2-A5EE-5608-8DE0-1623ED3076E2}"/>
              </a:ext>
            </a:extLst>
          </p:cNvPr>
          <p:cNvSpPr>
            <a:spLocks noGrp="1"/>
          </p:cNvSpPr>
          <p:nvPr>
            <p:ph idx="1"/>
          </p:nvPr>
        </p:nvSpPr>
        <p:spPr>
          <a:xfrm>
            <a:off x="989400" y="2153920"/>
            <a:ext cx="10478350" cy="4531359"/>
          </a:xfrm>
        </p:spPr>
        <p:txBody>
          <a:bodyPr>
            <a:noAutofit/>
          </a:bodyPr>
          <a:lstStyle/>
          <a:p>
            <a:pPr marL="0" indent="0" algn="ctr">
              <a:lnSpc>
                <a:spcPct val="100000"/>
              </a:lnSpc>
              <a:buClr>
                <a:srgbClr val="8FA3A3"/>
              </a:buClr>
              <a:buNone/>
              <a:defRPr/>
            </a:pPr>
            <a:r>
              <a:rPr kumimoji="0" lang="en-US" sz="24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Army</a:t>
            </a:r>
          </a:p>
          <a:p>
            <a:pPr marL="0" indent="0" algn="ctr">
              <a:lnSpc>
                <a:spcPct val="100000"/>
              </a:lnSpc>
              <a:buClr>
                <a:srgbClr val="8FA3A3"/>
              </a:buClr>
              <a:buNone/>
              <a:defRPr/>
            </a:pPr>
            <a:r>
              <a:rPr kumimoji="0" lang="en-US" sz="24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Air Force</a:t>
            </a:r>
          </a:p>
          <a:p>
            <a:pPr marL="0" indent="0" algn="ctr">
              <a:lnSpc>
                <a:spcPct val="100000"/>
              </a:lnSpc>
              <a:buClr>
                <a:srgbClr val="8FA3A3"/>
              </a:buClr>
              <a:buNone/>
              <a:defRPr/>
            </a:pPr>
            <a:r>
              <a:rPr kumimoji="0" lang="en-US" sz="24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Navy</a:t>
            </a:r>
          </a:p>
          <a:p>
            <a:pPr marL="0" indent="0" algn="ctr">
              <a:lnSpc>
                <a:spcPct val="100000"/>
              </a:lnSpc>
              <a:buClr>
                <a:srgbClr val="8FA3A3"/>
              </a:buClr>
              <a:buNone/>
              <a:defRPr/>
            </a:pPr>
            <a:r>
              <a:rPr kumimoji="0" lang="en-US" sz="24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Marines</a:t>
            </a:r>
          </a:p>
          <a:p>
            <a:pPr marL="0" indent="0" algn="ctr">
              <a:lnSpc>
                <a:spcPct val="100000"/>
              </a:lnSpc>
              <a:buClr>
                <a:srgbClr val="8FA3A3"/>
              </a:buClr>
              <a:buNone/>
              <a:defRPr/>
            </a:pPr>
            <a:r>
              <a:rPr kumimoji="0" lang="en-US" sz="24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NJ National Guard</a:t>
            </a:r>
          </a:p>
          <a:p>
            <a:pPr marL="0" indent="0" algn="ctr">
              <a:lnSpc>
                <a:spcPct val="100000"/>
              </a:lnSpc>
              <a:buClr>
                <a:srgbClr val="8FA3A3"/>
              </a:buClr>
              <a:buNone/>
              <a:defRPr/>
            </a:pPr>
            <a:r>
              <a:rPr kumimoji="0" lang="en-US" sz="24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NJ Coast Guard</a:t>
            </a:r>
          </a:p>
          <a:p>
            <a:pPr marL="0" indent="0" algn="ctr">
              <a:lnSpc>
                <a:spcPct val="100000"/>
              </a:lnSpc>
              <a:buNone/>
            </a:pPr>
            <a:endParaRPr lang="en-US" sz="2400"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8378931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D0662-9776-FE67-125B-6B7A81818C4B}"/>
              </a:ext>
            </a:extLst>
          </p:cNvPr>
          <p:cNvSpPr>
            <a:spLocks noGrp="1"/>
          </p:cNvSpPr>
          <p:nvPr>
            <p:ph type="title"/>
          </p:nvPr>
        </p:nvSpPr>
        <p:spPr>
          <a:ln>
            <a:solidFill>
              <a:schemeClr val="tx1"/>
            </a:solidFill>
          </a:ln>
        </p:spPr>
        <p:txBody>
          <a:bodyPr>
            <a:normAutofit/>
          </a:bodyPr>
          <a:lstStyle/>
          <a:p>
            <a:pPr algn="ctr"/>
            <a:r>
              <a:rPr lang="en-US" sz="6600" dirty="0">
                <a:solidFill>
                  <a:srgbClr val="9F3B3B"/>
                </a:solidFill>
                <a:latin typeface="Cambria" panose="02040503050406030204" pitchFamily="18" charset="0"/>
                <a:ea typeface="Cambria" panose="02040503050406030204" pitchFamily="18" charset="0"/>
              </a:rPr>
              <a:t>NCAA</a:t>
            </a:r>
          </a:p>
        </p:txBody>
      </p:sp>
      <p:sp>
        <p:nvSpPr>
          <p:cNvPr id="3" name="Content Placeholder 2">
            <a:extLst>
              <a:ext uri="{FF2B5EF4-FFF2-40B4-BE49-F238E27FC236}">
                <a16:creationId xmlns:a16="http://schemas.microsoft.com/office/drawing/2014/main" id="{7F3FAFA2-A5EE-5608-8DE0-1623ED3076E2}"/>
              </a:ext>
            </a:extLst>
          </p:cNvPr>
          <p:cNvSpPr>
            <a:spLocks noGrp="1"/>
          </p:cNvSpPr>
          <p:nvPr>
            <p:ph idx="1"/>
          </p:nvPr>
        </p:nvSpPr>
        <p:spPr>
          <a:xfrm>
            <a:off x="856825" y="1635124"/>
            <a:ext cx="10478350" cy="5050155"/>
          </a:xfrm>
        </p:spPr>
        <p:txBody>
          <a:bodyPr>
            <a:noAutofit/>
          </a:bodyPr>
          <a:lstStyle/>
          <a:p>
            <a:pPr marL="0" indent="0" algn="ctr">
              <a:lnSpc>
                <a:spcPct val="100000"/>
              </a:lnSpc>
              <a:buNone/>
            </a:pPr>
            <a:r>
              <a:rPr lang="en-US" sz="2200" i="1" dirty="0">
                <a:latin typeface="Cambria" panose="02040503050406030204" pitchFamily="18" charset="0"/>
                <a:ea typeface="Cambria" panose="02040503050406030204" pitchFamily="18" charset="0"/>
              </a:rPr>
              <a:t>College Sports? </a:t>
            </a:r>
            <a:r>
              <a:rPr lang="en-US" sz="2200" i="1" dirty="0">
                <a:latin typeface="Cambria" panose="02040503050406030204" pitchFamily="18" charset="0"/>
                <a:ea typeface="Cambria" panose="02040503050406030204" pitchFamily="18" charset="0"/>
                <a:hlinkClick r:id="rId2">
                  <a:extLst>
                    <a:ext uri="{A12FA001-AC4F-418D-AE19-62706E023703}">
                      <ahyp:hlinkClr xmlns:ahyp="http://schemas.microsoft.com/office/drawing/2018/hyperlinkcolor" val="tx"/>
                    </a:ext>
                  </a:extLst>
                </a:hlinkClick>
              </a:rPr>
              <a:t>www.ncaaclearinghouse.net</a:t>
            </a:r>
            <a:r>
              <a:rPr lang="en-US" sz="2200" i="1" dirty="0">
                <a:latin typeface="Cambria" panose="02040503050406030204" pitchFamily="18" charset="0"/>
                <a:ea typeface="Cambria" panose="02040503050406030204" pitchFamily="18" charset="0"/>
              </a:rPr>
              <a:t> </a:t>
            </a:r>
          </a:p>
          <a:p>
            <a:pPr marL="0" indent="0" algn="ctr">
              <a:lnSpc>
                <a:spcPct val="100000"/>
              </a:lnSpc>
              <a:buNone/>
            </a:pPr>
            <a:endParaRPr lang="en-US" sz="2200" i="1" dirty="0">
              <a:latin typeface="Cambria" panose="02040503050406030204" pitchFamily="18" charset="0"/>
              <a:ea typeface="Cambria" panose="02040503050406030204" pitchFamily="18" charset="0"/>
            </a:endParaRPr>
          </a:p>
          <a:p>
            <a:pPr marL="0" indent="0" algn="ctr">
              <a:lnSpc>
                <a:spcPct val="100000"/>
              </a:lnSpc>
              <a:buNone/>
            </a:pPr>
            <a:r>
              <a:rPr lang="en-US" sz="2200" i="1" dirty="0">
                <a:latin typeface="Cambria" panose="02040503050406030204" pitchFamily="18" charset="0"/>
                <a:ea typeface="Cambria" panose="02040503050406030204" pitchFamily="18" charset="0"/>
              </a:rPr>
              <a:t>In order to be eligible to participate in college sports, you must contact NCAA online to obtain an NCAA application and electronic version of the "Guide for the College Bound Student Athlete".</a:t>
            </a:r>
          </a:p>
          <a:p>
            <a:pPr marL="0" indent="0" algn="ctr">
              <a:lnSpc>
                <a:spcPct val="100000"/>
              </a:lnSpc>
              <a:buNone/>
            </a:pPr>
            <a:r>
              <a:rPr lang="en-US" sz="2200" i="1" dirty="0">
                <a:latin typeface="Cambria" panose="02040503050406030204" pitchFamily="18" charset="0"/>
                <a:ea typeface="Cambria" panose="02040503050406030204" pitchFamily="18" charset="0"/>
              </a:rPr>
              <a:t>Students and parents should make appointments with counselors and coaches to ensure they are on track to meet eligibility requirements.</a:t>
            </a:r>
          </a:p>
          <a:p>
            <a:pPr marL="0" indent="0" algn="ctr">
              <a:lnSpc>
                <a:spcPct val="100000"/>
              </a:lnSpc>
              <a:buNone/>
            </a:pPr>
            <a:r>
              <a:rPr lang="en-US" sz="2200" i="1" dirty="0">
                <a:latin typeface="Cambria" panose="02040503050406030204" pitchFamily="18" charset="0"/>
                <a:ea typeface="Cambria" panose="02040503050406030204" pitchFamily="18" charset="0"/>
              </a:rPr>
              <a:t>This information will outline the academic eligibility requirements for participation in Division 1 and Division 2 schools, define core courses, and provide you with the initial NCAA Clearinghouse registration materials. </a:t>
            </a:r>
          </a:p>
          <a:p>
            <a:pPr marL="0" indent="0" algn="ctr">
              <a:lnSpc>
                <a:spcPct val="100000"/>
              </a:lnSpc>
              <a:buNone/>
            </a:pPr>
            <a:r>
              <a:rPr lang="en-US" sz="2200" i="1" dirty="0">
                <a:latin typeface="Cambria" panose="02040503050406030204" pitchFamily="18" charset="0"/>
                <a:ea typeface="Cambria" panose="02040503050406030204" pitchFamily="18" charset="0"/>
              </a:rPr>
              <a:t>This is not necessary for Division 3 schools. Students must register with the NCAA during the summer between their Junior and Senior years.</a:t>
            </a:r>
          </a:p>
          <a:p>
            <a:pPr marL="0" indent="0" algn="ctr">
              <a:lnSpc>
                <a:spcPct val="100000"/>
              </a:lnSpc>
              <a:buNone/>
            </a:pPr>
            <a:endParaRPr lang="en-US" sz="2400" b="1" dirty="0">
              <a:latin typeface="Cambria" panose="02040503050406030204" pitchFamily="18" charset="0"/>
              <a:ea typeface="Cambria" panose="02040503050406030204" pitchFamily="18" charset="0"/>
            </a:endParaRPr>
          </a:p>
          <a:p>
            <a:pPr marL="0" indent="0" algn="ctr">
              <a:lnSpc>
                <a:spcPct val="100000"/>
              </a:lnSpc>
              <a:buNone/>
            </a:pPr>
            <a:endParaRPr lang="en-US" sz="2400"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423224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E9C83-6E84-E865-47AB-51C1D87F675F}"/>
              </a:ext>
            </a:extLst>
          </p:cNvPr>
          <p:cNvSpPr>
            <a:spLocks noGrp="1"/>
          </p:cNvSpPr>
          <p:nvPr>
            <p:ph type="title"/>
          </p:nvPr>
        </p:nvSpPr>
        <p:spPr>
          <a:ln>
            <a:solidFill>
              <a:schemeClr val="tx1"/>
            </a:solidFill>
          </a:ln>
        </p:spPr>
        <p:txBody>
          <a:bodyPr>
            <a:normAutofit/>
          </a:bodyPr>
          <a:lstStyle/>
          <a:p>
            <a:pPr algn="ctr"/>
            <a:r>
              <a:rPr lang="en-US" sz="6600" dirty="0">
                <a:solidFill>
                  <a:srgbClr val="9F3B3B"/>
                </a:solidFill>
                <a:latin typeface="Cambria" panose="02040503050406030204" pitchFamily="18" charset="0"/>
                <a:ea typeface="Cambria" panose="02040503050406030204" pitchFamily="18" charset="0"/>
              </a:rPr>
              <a:t>SENIOR YEAR EXPENSES</a:t>
            </a:r>
          </a:p>
        </p:txBody>
      </p:sp>
      <p:sp>
        <p:nvSpPr>
          <p:cNvPr id="3" name="Content Placeholder 2">
            <a:extLst>
              <a:ext uri="{FF2B5EF4-FFF2-40B4-BE49-F238E27FC236}">
                <a16:creationId xmlns:a16="http://schemas.microsoft.com/office/drawing/2014/main" id="{A3DA9312-ABB0-8F11-C376-45D2F8FAD5BE}"/>
              </a:ext>
            </a:extLst>
          </p:cNvPr>
          <p:cNvSpPr>
            <a:spLocks noGrp="1"/>
          </p:cNvSpPr>
          <p:nvPr>
            <p:ph idx="1"/>
          </p:nvPr>
        </p:nvSpPr>
        <p:spPr>
          <a:xfrm>
            <a:off x="989400" y="1685924"/>
            <a:ext cx="10213200" cy="5172075"/>
          </a:xfrm>
        </p:spPr>
        <p:txBody>
          <a:bodyPr>
            <a:noAutofit/>
          </a:bodyPr>
          <a:lstStyle/>
          <a:p>
            <a:pPr>
              <a:lnSpc>
                <a:spcPct val="120000"/>
              </a:lnSpc>
            </a:pPr>
            <a:r>
              <a:rPr lang="en-US" sz="2200" dirty="0">
                <a:latin typeface="Cambria" panose="02040503050406030204" pitchFamily="18" charset="0"/>
                <a:ea typeface="Cambria" panose="02040503050406030204" pitchFamily="18" charset="0"/>
              </a:rPr>
              <a:t>SAT: $60</a:t>
            </a:r>
          </a:p>
          <a:p>
            <a:pPr>
              <a:lnSpc>
                <a:spcPct val="120000"/>
              </a:lnSpc>
            </a:pPr>
            <a:r>
              <a:rPr lang="en-US" sz="2200" dirty="0">
                <a:latin typeface="Cambria" panose="02040503050406030204" pitchFamily="18" charset="0"/>
                <a:ea typeface="Cambria" panose="02040503050406030204" pitchFamily="18" charset="0"/>
              </a:rPr>
              <a:t>ACT: $63 ($88 with essay)</a:t>
            </a:r>
          </a:p>
          <a:p>
            <a:pPr>
              <a:lnSpc>
                <a:spcPct val="120000"/>
              </a:lnSpc>
            </a:pPr>
            <a:r>
              <a:rPr lang="en-US" sz="2200" dirty="0">
                <a:latin typeface="Cambria" panose="02040503050406030204" pitchFamily="18" charset="0"/>
                <a:ea typeface="Cambria" panose="02040503050406030204" pitchFamily="18" charset="0"/>
              </a:rPr>
              <a:t>College Application Fees: $25-$100 </a:t>
            </a:r>
            <a:r>
              <a:rPr lang="en-US" sz="2200" i="1" dirty="0">
                <a:latin typeface="Cambria" panose="02040503050406030204" pitchFamily="18" charset="0"/>
                <a:ea typeface="Cambria" panose="02040503050406030204" pitchFamily="18" charset="0"/>
              </a:rPr>
              <a:t>per</a:t>
            </a:r>
            <a:r>
              <a:rPr lang="en-US" sz="2200" dirty="0">
                <a:latin typeface="Cambria" panose="02040503050406030204" pitchFamily="18" charset="0"/>
                <a:ea typeface="Cambria" panose="02040503050406030204" pitchFamily="18" charset="0"/>
              </a:rPr>
              <a:t> application</a:t>
            </a:r>
          </a:p>
          <a:p>
            <a:pPr>
              <a:lnSpc>
                <a:spcPct val="120000"/>
              </a:lnSpc>
            </a:pPr>
            <a:r>
              <a:rPr lang="en-US" sz="2200" dirty="0">
                <a:latin typeface="Cambria" panose="02040503050406030204" pitchFamily="18" charset="0"/>
                <a:ea typeface="Cambria" panose="02040503050406030204" pitchFamily="18" charset="0"/>
              </a:rPr>
              <a:t>Yearbook: $85 (Now-November)-$95 (November+)</a:t>
            </a:r>
          </a:p>
          <a:p>
            <a:pPr>
              <a:lnSpc>
                <a:spcPct val="120000"/>
              </a:lnSpc>
            </a:pPr>
            <a:r>
              <a:rPr lang="en-US" sz="2200" dirty="0">
                <a:latin typeface="Cambria" panose="02040503050406030204" pitchFamily="18" charset="0"/>
                <a:ea typeface="Cambria" panose="02040503050406030204" pitchFamily="18" charset="0"/>
              </a:rPr>
              <a:t>Homecoming Dance: ~$30 per ticket</a:t>
            </a:r>
          </a:p>
          <a:p>
            <a:pPr>
              <a:lnSpc>
                <a:spcPct val="120000"/>
              </a:lnSpc>
            </a:pPr>
            <a:r>
              <a:rPr lang="en-US" sz="2200" dirty="0">
                <a:latin typeface="Cambria" panose="02040503050406030204" pitchFamily="18" charset="0"/>
                <a:ea typeface="Cambria" panose="02040503050406030204" pitchFamily="18" charset="0"/>
              </a:rPr>
              <a:t>Senior Dinner Dance: ~$50 per ticket</a:t>
            </a:r>
          </a:p>
          <a:p>
            <a:pPr>
              <a:lnSpc>
                <a:spcPct val="120000"/>
              </a:lnSpc>
            </a:pPr>
            <a:r>
              <a:rPr lang="en-US" sz="2200" dirty="0">
                <a:latin typeface="Cambria" panose="02040503050406030204" pitchFamily="18" charset="0"/>
                <a:ea typeface="Cambria" panose="02040503050406030204" pitchFamily="18" charset="0"/>
              </a:rPr>
              <a:t>Prom: ~$75 per ticket</a:t>
            </a:r>
          </a:p>
          <a:p>
            <a:pPr>
              <a:lnSpc>
                <a:spcPct val="120000"/>
              </a:lnSpc>
            </a:pPr>
            <a:r>
              <a:rPr lang="en-US" sz="2200" dirty="0">
                <a:latin typeface="Cambria" panose="02040503050406030204" pitchFamily="18" charset="0"/>
                <a:ea typeface="Cambria" panose="02040503050406030204" pitchFamily="18" charset="0"/>
              </a:rPr>
              <a:t>Senior trip: $1,239 (Quad)</a:t>
            </a:r>
          </a:p>
          <a:p>
            <a:pPr>
              <a:lnSpc>
                <a:spcPct val="120000"/>
              </a:lnSpc>
            </a:pPr>
            <a:r>
              <a:rPr lang="en-US" sz="2200" dirty="0">
                <a:latin typeface="Cambria" panose="02040503050406030204" pitchFamily="18" charset="0"/>
                <a:ea typeface="Cambria" panose="02040503050406030204" pitchFamily="18" charset="0"/>
              </a:rPr>
              <a:t>Graduation fee: $75</a:t>
            </a:r>
          </a:p>
          <a:p>
            <a:pPr lvl="1">
              <a:lnSpc>
                <a:spcPct val="120000"/>
              </a:lnSpc>
            </a:pPr>
            <a:r>
              <a:rPr lang="en-US" sz="2200" dirty="0">
                <a:latin typeface="Cambria" panose="02040503050406030204" pitchFamily="18" charset="0"/>
                <a:ea typeface="Cambria" panose="02040503050406030204" pitchFamily="18" charset="0"/>
              </a:rPr>
              <a:t>	Etc.</a:t>
            </a:r>
          </a:p>
        </p:txBody>
      </p:sp>
    </p:spTree>
    <p:extLst>
      <p:ext uri="{BB962C8B-B14F-4D97-AF65-F5344CB8AC3E}">
        <p14:creationId xmlns:p14="http://schemas.microsoft.com/office/powerpoint/2010/main" val="27283201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D0662-9776-FE67-125B-6B7A81818C4B}"/>
              </a:ext>
            </a:extLst>
          </p:cNvPr>
          <p:cNvSpPr>
            <a:spLocks noGrp="1"/>
          </p:cNvSpPr>
          <p:nvPr>
            <p:ph type="title"/>
          </p:nvPr>
        </p:nvSpPr>
        <p:spPr>
          <a:ln>
            <a:solidFill>
              <a:schemeClr val="tx1"/>
            </a:solidFill>
          </a:ln>
        </p:spPr>
        <p:txBody>
          <a:bodyPr>
            <a:normAutofit/>
          </a:bodyPr>
          <a:lstStyle/>
          <a:p>
            <a:pPr algn="ctr"/>
            <a:r>
              <a:rPr lang="en-US" sz="6600" dirty="0">
                <a:solidFill>
                  <a:srgbClr val="9F3B3B"/>
                </a:solidFill>
                <a:latin typeface="Cambria" panose="02040503050406030204" pitchFamily="18" charset="0"/>
                <a:ea typeface="Cambria" panose="02040503050406030204" pitchFamily="18" charset="0"/>
              </a:rPr>
              <a:t>Questions?</a:t>
            </a:r>
          </a:p>
        </p:txBody>
      </p:sp>
      <p:sp>
        <p:nvSpPr>
          <p:cNvPr id="3" name="Content Placeholder 2">
            <a:extLst>
              <a:ext uri="{FF2B5EF4-FFF2-40B4-BE49-F238E27FC236}">
                <a16:creationId xmlns:a16="http://schemas.microsoft.com/office/drawing/2014/main" id="{7F3FAFA2-A5EE-5608-8DE0-1623ED3076E2}"/>
              </a:ext>
            </a:extLst>
          </p:cNvPr>
          <p:cNvSpPr>
            <a:spLocks noGrp="1"/>
          </p:cNvSpPr>
          <p:nvPr>
            <p:ph idx="1"/>
          </p:nvPr>
        </p:nvSpPr>
        <p:spPr>
          <a:xfrm>
            <a:off x="989400" y="1635124"/>
            <a:ext cx="10478350" cy="5050155"/>
          </a:xfrm>
        </p:spPr>
        <p:txBody>
          <a:bodyPr>
            <a:noAutofit/>
          </a:bodyPr>
          <a:lstStyle/>
          <a:p>
            <a:pPr marL="0" indent="0" algn="ctr">
              <a:lnSpc>
                <a:spcPct val="100000"/>
              </a:lnSpc>
              <a:buNone/>
            </a:pPr>
            <a:r>
              <a:rPr lang="en-US" sz="2800" i="1" dirty="0">
                <a:latin typeface="Cambria" panose="02040503050406030204" pitchFamily="18" charset="0"/>
                <a:ea typeface="Cambria" panose="02040503050406030204" pitchFamily="18" charset="0"/>
              </a:rPr>
              <a:t>Please reach out to your guidance counselor if you have any questions!</a:t>
            </a:r>
          </a:p>
          <a:p>
            <a:pPr marL="0" indent="0" algn="ctr">
              <a:lnSpc>
                <a:spcPct val="100000"/>
              </a:lnSpc>
              <a:buNone/>
            </a:pPr>
            <a:r>
              <a:rPr lang="en-US" sz="2800" i="1" dirty="0">
                <a:latin typeface="Cambria" panose="02040503050406030204" pitchFamily="18" charset="0"/>
                <a:ea typeface="Cambria" panose="02040503050406030204" pitchFamily="18" charset="0"/>
              </a:rPr>
              <a:t>Ms. Boyd: A-F &amp; Academy Students</a:t>
            </a:r>
          </a:p>
          <a:p>
            <a:pPr marL="0" indent="0" algn="ctr">
              <a:lnSpc>
                <a:spcPct val="100000"/>
              </a:lnSpc>
              <a:buNone/>
            </a:pPr>
            <a:r>
              <a:rPr lang="en-US" sz="2800" i="1" dirty="0">
                <a:latin typeface="Cambria" panose="02040503050406030204" pitchFamily="18" charset="0"/>
                <a:ea typeface="Cambria" panose="02040503050406030204" pitchFamily="18" charset="0"/>
              </a:rPr>
              <a:t>Ms. Ullom: G-O</a:t>
            </a:r>
          </a:p>
          <a:p>
            <a:pPr marL="0" indent="0" algn="ctr">
              <a:lnSpc>
                <a:spcPct val="100000"/>
              </a:lnSpc>
              <a:buNone/>
            </a:pPr>
            <a:r>
              <a:rPr lang="en-US" sz="2800" i="1" dirty="0">
                <a:latin typeface="Cambria" panose="02040503050406030204" pitchFamily="18" charset="0"/>
                <a:ea typeface="Cambria" panose="02040503050406030204" pitchFamily="18" charset="0"/>
              </a:rPr>
              <a:t>Ms. Ragozzino: P-Z</a:t>
            </a:r>
          </a:p>
          <a:p>
            <a:pPr marL="0" indent="0" algn="ctr">
              <a:lnSpc>
                <a:spcPct val="100000"/>
              </a:lnSpc>
              <a:buNone/>
            </a:pPr>
            <a:endParaRPr lang="en-US" sz="2800" i="1" dirty="0">
              <a:latin typeface="Cambria" panose="02040503050406030204" pitchFamily="18" charset="0"/>
              <a:ea typeface="Cambria" panose="02040503050406030204" pitchFamily="18" charset="0"/>
            </a:endParaRPr>
          </a:p>
          <a:p>
            <a:pPr marL="0" indent="0" algn="ctr">
              <a:lnSpc>
                <a:spcPct val="100000"/>
              </a:lnSpc>
              <a:buNone/>
            </a:pPr>
            <a:r>
              <a:rPr lang="en-US" sz="2800" i="1" dirty="0">
                <a:latin typeface="Cambria" panose="02040503050406030204" pitchFamily="18" charset="0"/>
                <a:ea typeface="Cambria" panose="02040503050406030204" pitchFamily="18" charset="0"/>
              </a:rPr>
              <a:t>*All information regarding college and career information is located on our guidance webpage* </a:t>
            </a:r>
          </a:p>
          <a:p>
            <a:pPr marL="0" indent="0" algn="ctr">
              <a:lnSpc>
                <a:spcPct val="100000"/>
              </a:lnSpc>
              <a:buNone/>
            </a:pPr>
            <a:endParaRPr lang="en-US" sz="2400" i="1" dirty="0">
              <a:latin typeface="Cambria" panose="02040503050406030204" pitchFamily="18" charset="0"/>
              <a:ea typeface="Cambria" panose="02040503050406030204" pitchFamily="18" charset="0"/>
            </a:endParaRPr>
          </a:p>
          <a:p>
            <a:pPr marL="0" indent="0">
              <a:lnSpc>
                <a:spcPct val="100000"/>
              </a:lnSpc>
              <a:buNone/>
            </a:pPr>
            <a:endParaRPr lang="en-US" sz="2400" i="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562929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42BC4-2830-D882-A2F4-FF25CB8A9129}"/>
              </a:ext>
            </a:extLst>
          </p:cNvPr>
          <p:cNvSpPr>
            <a:spLocks noGrp="1"/>
          </p:cNvSpPr>
          <p:nvPr>
            <p:ph type="title"/>
          </p:nvPr>
        </p:nvSpPr>
        <p:spPr>
          <a:ln>
            <a:solidFill>
              <a:schemeClr val="tx1"/>
            </a:solidFill>
          </a:ln>
        </p:spPr>
        <p:txBody>
          <a:bodyPr>
            <a:noAutofit/>
          </a:bodyPr>
          <a:lstStyle/>
          <a:p>
            <a:pPr algn="ctr"/>
            <a:r>
              <a:rPr lang="en-US" sz="6600" dirty="0">
                <a:solidFill>
                  <a:srgbClr val="9F3B3B"/>
                </a:solidFill>
                <a:latin typeface="Cambria" panose="02040503050406030204" pitchFamily="18" charset="0"/>
                <a:ea typeface="Cambria" panose="02040503050406030204" pitchFamily="18" charset="0"/>
              </a:rPr>
              <a:t>GUIDANCE STAFF</a:t>
            </a:r>
          </a:p>
        </p:txBody>
      </p:sp>
      <p:sp>
        <p:nvSpPr>
          <p:cNvPr id="3" name="Content Placeholder 2">
            <a:extLst>
              <a:ext uri="{FF2B5EF4-FFF2-40B4-BE49-F238E27FC236}">
                <a16:creationId xmlns:a16="http://schemas.microsoft.com/office/drawing/2014/main" id="{7BBE042E-48C4-9F95-3D0E-1A3876B224C8}"/>
              </a:ext>
            </a:extLst>
          </p:cNvPr>
          <p:cNvSpPr>
            <a:spLocks noGrp="1"/>
          </p:cNvSpPr>
          <p:nvPr>
            <p:ph idx="1"/>
          </p:nvPr>
        </p:nvSpPr>
        <p:spPr>
          <a:xfrm>
            <a:off x="989400" y="1685925"/>
            <a:ext cx="10213200" cy="5060315"/>
          </a:xfrm>
        </p:spPr>
        <p:txBody>
          <a:bodyPr>
            <a:normAutofit lnSpcReduction="10000"/>
          </a:bodyPr>
          <a:lstStyle/>
          <a:p>
            <a:pPr marL="0" indent="0">
              <a:lnSpc>
                <a:spcPct val="120000"/>
              </a:lnSpc>
              <a:buNone/>
            </a:pPr>
            <a:r>
              <a:rPr lang="en-US" sz="2600" dirty="0">
                <a:latin typeface="Cambria" panose="02040503050406030204" pitchFamily="18" charset="0"/>
                <a:ea typeface="Cambria" panose="02040503050406030204" pitchFamily="18" charset="0"/>
              </a:rPr>
              <a:t>Mrs. Sapanara, Guidance Secretary</a:t>
            </a:r>
          </a:p>
          <a:p>
            <a:pPr marL="0" indent="0">
              <a:lnSpc>
                <a:spcPct val="120000"/>
              </a:lnSpc>
              <a:buNone/>
            </a:pPr>
            <a:endParaRPr lang="en-US" sz="100" dirty="0">
              <a:latin typeface="Cambria" panose="02040503050406030204" pitchFamily="18" charset="0"/>
              <a:ea typeface="Cambria" panose="02040503050406030204" pitchFamily="18" charset="0"/>
            </a:endParaRPr>
          </a:p>
          <a:p>
            <a:pPr marL="0" indent="0">
              <a:lnSpc>
                <a:spcPct val="120000"/>
              </a:lnSpc>
              <a:buNone/>
            </a:pPr>
            <a:r>
              <a:rPr lang="en-US" sz="2600" dirty="0">
                <a:latin typeface="Cambria" panose="02040503050406030204" pitchFamily="18" charset="0"/>
                <a:ea typeface="Cambria" panose="02040503050406030204" pitchFamily="18" charset="0"/>
              </a:rPr>
              <a:t>Guidance Counselor Caseloads</a:t>
            </a:r>
          </a:p>
          <a:p>
            <a:pPr>
              <a:lnSpc>
                <a:spcPct val="120000"/>
              </a:lnSpc>
            </a:pPr>
            <a:r>
              <a:rPr lang="en-US" sz="2600" dirty="0">
                <a:latin typeface="Cambria" panose="02040503050406030204" pitchFamily="18" charset="0"/>
                <a:ea typeface="Cambria" panose="02040503050406030204" pitchFamily="18" charset="0"/>
              </a:rPr>
              <a:t>Ms. Boyd		    x1212	A-F &amp; Academy Students</a:t>
            </a:r>
          </a:p>
          <a:p>
            <a:pPr>
              <a:lnSpc>
                <a:spcPct val="120000"/>
              </a:lnSpc>
            </a:pPr>
            <a:r>
              <a:rPr lang="en-US" sz="2600" dirty="0">
                <a:latin typeface="Cambria" panose="02040503050406030204" pitchFamily="18" charset="0"/>
                <a:ea typeface="Cambria" panose="02040503050406030204" pitchFamily="18" charset="0"/>
              </a:rPr>
              <a:t>Mrs. Ullom	    x1213	G-O</a:t>
            </a:r>
          </a:p>
          <a:p>
            <a:pPr>
              <a:lnSpc>
                <a:spcPct val="120000"/>
              </a:lnSpc>
            </a:pPr>
            <a:r>
              <a:rPr lang="en-US" sz="2600" dirty="0">
                <a:latin typeface="Cambria" panose="02040503050406030204" pitchFamily="18" charset="0"/>
                <a:ea typeface="Cambria" panose="02040503050406030204" pitchFamily="18" charset="0"/>
              </a:rPr>
              <a:t>Mrs. Ragozzino    x1214	P-Z</a:t>
            </a:r>
          </a:p>
          <a:p>
            <a:pPr marL="0" indent="0">
              <a:lnSpc>
                <a:spcPct val="120000"/>
              </a:lnSpc>
              <a:buNone/>
            </a:pPr>
            <a:endParaRPr lang="en-US" sz="100" dirty="0">
              <a:latin typeface="Cambria" panose="02040503050406030204" pitchFamily="18" charset="0"/>
              <a:ea typeface="Cambria" panose="02040503050406030204" pitchFamily="18" charset="0"/>
            </a:endParaRPr>
          </a:p>
          <a:p>
            <a:pPr marL="0" indent="0">
              <a:lnSpc>
                <a:spcPct val="120000"/>
              </a:lnSpc>
              <a:buNone/>
            </a:pPr>
            <a:r>
              <a:rPr lang="en-US" sz="2600" dirty="0">
                <a:latin typeface="Cambria" panose="02040503050406030204" pitchFamily="18" charset="0"/>
                <a:ea typeface="Cambria" panose="02040503050406030204" pitchFamily="18" charset="0"/>
              </a:rPr>
              <a:t>CST Caseloads</a:t>
            </a:r>
          </a:p>
          <a:p>
            <a:pPr>
              <a:lnSpc>
                <a:spcPct val="120000"/>
              </a:lnSpc>
            </a:pPr>
            <a:r>
              <a:rPr lang="en-US" sz="2600" dirty="0">
                <a:latin typeface="Cambria" panose="02040503050406030204" pitchFamily="18" charset="0"/>
                <a:ea typeface="Cambria" panose="02040503050406030204" pitchFamily="18" charset="0"/>
              </a:rPr>
              <a:t>Mr. Morris	     x6418	A-L, School Social Worker</a:t>
            </a:r>
          </a:p>
          <a:p>
            <a:pPr>
              <a:lnSpc>
                <a:spcPct val="120000"/>
              </a:lnSpc>
            </a:pPr>
            <a:r>
              <a:rPr lang="en-US" sz="2600" dirty="0">
                <a:latin typeface="Cambria" panose="02040503050406030204" pitchFamily="18" charset="0"/>
                <a:ea typeface="Cambria" panose="02040503050406030204" pitchFamily="18" charset="0"/>
              </a:rPr>
              <a:t>Mrs. Keating	     x6415	M-Z, School Psychologist</a:t>
            </a:r>
          </a:p>
          <a:p>
            <a:pPr marL="0" indent="0">
              <a:buNone/>
            </a:pPr>
            <a:endParaRPr lang="en-US" dirty="0"/>
          </a:p>
        </p:txBody>
      </p:sp>
    </p:spTree>
    <p:extLst>
      <p:ext uri="{BB962C8B-B14F-4D97-AF65-F5344CB8AC3E}">
        <p14:creationId xmlns:p14="http://schemas.microsoft.com/office/powerpoint/2010/main" val="1296047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D0662-9776-FE67-125B-6B7A81818C4B}"/>
              </a:ext>
            </a:extLst>
          </p:cNvPr>
          <p:cNvSpPr>
            <a:spLocks noGrp="1"/>
          </p:cNvSpPr>
          <p:nvPr>
            <p:ph type="title"/>
          </p:nvPr>
        </p:nvSpPr>
        <p:spPr>
          <a:ln>
            <a:solidFill>
              <a:schemeClr val="tx1"/>
            </a:solidFill>
          </a:ln>
        </p:spPr>
        <p:txBody>
          <a:bodyPr>
            <a:normAutofit/>
          </a:bodyPr>
          <a:lstStyle/>
          <a:p>
            <a:pPr algn="ctr"/>
            <a:r>
              <a:rPr lang="en-US" sz="6600" dirty="0">
                <a:solidFill>
                  <a:srgbClr val="9F3B3B"/>
                </a:solidFill>
                <a:latin typeface="Cambria" panose="02040503050406030204" pitchFamily="18" charset="0"/>
                <a:ea typeface="Cambria" panose="02040503050406030204" pitchFamily="18" charset="0"/>
              </a:rPr>
              <a:t>Senior Year</a:t>
            </a:r>
          </a:p>
        </p:txBody>
      </p:sp>
      <p:sp>
        <p:nvSpPr>
          <p:cNvPr id="3" name="Content Placeholder 2">
            <a:extLst>
              <a:ext uri="{FF2B5EF4-FFF2-40B4-BE49-F238E27FC236}">
                <a16:creationId xmlns:a16="http://schemas.microsoft.com/office/drawing/2014/main" id="{7F3FAFA2-A5EE-5608-8DE0-1623ED3076E2}"/>
              </a:ext>
            </a:extLst>
          </p:cNvPr>
          <p:cNvSpPr>
            <a:spLocks noGrp="1"/>
          </p:cNvSpPr>
          <p:nvPr>
            <p:ph idx="1"/>
          </p:nvPr>
        </p:nvSpPr>
        <p:spPr>
          <a:xfrm>
            <a:off x="989400" y="1635124"/>
            <a:ext cx="10478350" cy="5050155"/>
          </a:xfrm>
        </p:spPr>
        <p:txBody>
          <a:bodyPr>
            <a:noAutofit/>
          </a:bodyPr>
          <a:lstStyle/>
          <a:p>
            <a:pPr>
              <a:lnSpc>
                <a:spcPct val="100000"/>
              </a:lnSpc>
              <a:buClr>
                <a:srgbClr val="8FA3A3"/>
              </a:buClr>
              <a:defRPr/>
            </a:pPr>
            <a:r>
              <a:rPr kumimoji="0" lang="en-US" i="1" u="none" strike="noStrike" kern="1200" cap="none" spc="50" normalizeH="0" baseline="0" noProof="0" dirty="0">
                <a:ln>
                  <a:noFill/>
                </a:ln>
                <a:solidFill>
                  <a:schemeClr val="tx1"/>
                </a:solidFill>
                <a:effectLst/>
                <a:uLnTx/>
                <a:uFillTx/>
                <a:latin typeface="Cambria" panose="02040503050406030204" pitchFamily="18" charset="0"/>
                <a:ea typeface="Cambria" panose="02040503050406030204" pitchFamily="18" charset="0"/>
              </a:rPr>
              <a:t>Senior Application Presentation in September to review application process.</a:t>
            </a:r>
          </a:p>
          <a:p>
            <a:pPr>
              <a:lnSpc>
                <a:spcPct val="100000"/>
              </a:lnSpc>
              <a:buClr>
                <a:srgbClr val="8FA3A3"/>
              </a:buClr>
              <a:defRPr/>
            </a:pPr>
            <a:r>
              <a:rPr kumimoji="0" lang="en-US" i="1" u="none" strike="noStrike" kern="1200" cap="none" spc="50" normalizeH="0" baseline="0" noProof="0" dirty="0">
                <a:ln>
                  <a:noFill/>
                </a:ln>
                <a:solidFill>
                  <a:schemeClr val="tx1"/>
                </a:solidFill>
                <a:effectLst/>
                <a:uLnTx/>
                <a:uFillTx/>
                <a:latin typeface="Cambria" panose="02040503050406030204" pitchFamily="18" charset="0"/>
                <a:ea typeface="Cambria" panose="02040503050406030204" pitchFamily="18" charset="0"/>
              </a:rPr>
              <a:t>Senior Interviews with counselor starting in Late September/Early October.</a:t>
            </a:r>
          </a:p>
          <a:p>
            <a:pPr>
              <a:lnSpc>
                <a:spcPct val="100000"/>
              </a:lnSpc>
              <a:buClr>
                <a:srgbClr val="8FA3A3"/>
              </a:buClr>
              <a:defRPr/>
            </a:pPr>
            <a:r>
              <a:rPr kumimoji="0" lang="en-US" i="1" u="none" strike="noStrike" kern="1200" cap="none" spc="50" normalizeH="0" baseline="0" noProof="0" dirty="0">
                <a:ln>
                  <a:noFill/>
                </a:ln>
                <a:solidFill>
                  <a:schemeClr val="tx1"/>
                </a:solidFill>
                <a:effectLst/>
                <a:uLnTx/>
                <a:uFillTx/>
                <a:latin typeface="Cambria" panose="02040503050406030204" pitchFamily="18" charset="0"/>
                <a:ea typeface="Cambria" panose="02040503050406030204" pitchFamily="18" charset="0"/>
              </a:rPr>
              <a:t>Financial Aid workshop (September 26)</a:t>
            </a:r>
          </a:p>
          <a:p>
            <a:pPr>
              <a:lnSpc>
                <a:spcPct val="100000"/>
              </a:lnSpc>
              <a:buClr>
                <a:srgbClr val="8FA3A3"/>
              </a:buClr>
              <a:defRPr/>
            </a:pPr>
            <a:r>
              <a:rPr lang="en-US" i="1" dirty="0">
                <a:solidFill>
                  <a:schemeClr val="tx1"/>
                </a:solidFill>
                <a:latin typeface="Cambria" panose="02040503050406030204" pitchFamily="18" charset="0"/>
                <a:ea typeface="Cambria" panose="02040503050406030204" pitchFamily="18" charset="0"/>
              </a:rPr>
              <a:t>Senior Parent Night (September 26)</a:t>
            </a:r>
            <a:endParaRPr kumimoji="0" lang="en-US" i="1" u="none" strike="noStrike" kern="1200" cap="none" spc="50" normalizeH="0" baseline="0" noProof="0" dirty="0">
              <a:ln>
                <a:noFill/>
              </a:ln>
              <a:solidFill>
                <a:schemeClr val="tx1"/>
              </a:solidFill>
              <a:effectLst/>
              <a:uLnTx/>
              <a:uFillTx/>
              <a:latin typeface="Cambria" panose="02040503050406030204" pitchFamily="18" charset="0"/>
              <a:ea typeface="Cambria" panose="02040503050406030204" pitchFamily="18" charset="0"/>
            </a:endParaRPr>
          </a:p>
          <a:p>
            <a:pPr marL="0" indent="0">
              <a:lnSpc>
                <a:spcPct val="100000"/>
              </a:lnSpc>
              <a:buClr>
                <a:srgbClr val="8FA3A3"/>
              </a:buClr>
              <a:buNone/>
              <a:defRPr/>
            </a:pPr>
            <a:endParaRPr lang="en-US" i="1" dirty="0">
              <a:solidFill>
                <a:schemeClr val="tx1"/>
              </a:solidFill>
              <a:latin typeface="Cambria" panose="02040503050406030204" pitchFamily="18" charset="0"/>
              <a:ea typeface="Cambria" panose="02040503050406030204" pitchFamily="18" charset="0"/>
            </a:endParaRPr>
          </a:p>
          <a:p>
            <a:pPr marL="0" indent="0" algn="ctr">
              <a:lnSpc>
                <a:spcPct val="100000"/>
              </a:lnSpc>
              <a:buNone/>
            </a:pPr>
            <a:r>
              <a:rPr lang="en-US" i="1" dirty="0">
                <a:solidFill>
                  <a:schemeClr val="tx1"/>
                </a:solidFill>
                <a:latin typeface="Cambria" panose="02040503050406030204" pitchFamily="18" charset="0"/>
                <a:ea typeface="Cambria" panose="02040503050406030204" pitchFamily="18" charset="0"/>
              </a:rPr>
              <a:t>Senior Interview</a:t>
            </a:r>
          </a:p>
          <a:p>
            <a:pPr>
              <a:lnSpc>
                <a:spcPct val="100000"/>
              </a:lnSpc>
            </a:pPr>
            <a:r>
              <a:rPr lang="en-US" i="1" dirty="0">
                <a:solidFill>
                  <a:schemeClr val="tx1"/>
                </a:solidFill>
                <a:latin typeface="Cambria" panose="02040503050406030204" pitchFamily="18" charset="0"/>
                <a:ea typeface="Cambria" panose="02040503050406030204" pitchFamily="18" charset="0"/>
              </a:rPr>
              <a:t>Plan for after high school: Work, Trade/Vocational School, RCSJ or Camden County, 4-Year College/University, Military, NCAA.</a:t>
            </a:r>
          </a:p>
          <a:p>
            <a:pPr>
              <a:lnSpc>
                <a:spcPct val="100000"/>
              </a:lnSpc>
            </a:pPr>
            <a:r>
              <a:rPr lang="en-US" i="1" dirty="0">
                <a:solidFill>
                  <a:schemeClr val="tx1"/>
                </a:solidFill>
                <a:latin typeface="Cambria" panose="02040503050406030204" pitchFamily="18" charset="0"/>
                <a:ea typeface="Cambria" panose="02040503050406030204" pitchFamily="18" charset="0"/>
              </a:rPr>
              <a:t>Naviance</a:t>
            </a:r>
          </a:p>
          <a:p>
            <a:pPr>
              <a:lnSpc>
                <a:spcPct val="100000"/>
              </a:lnSpc>
            </a:pPr>
            <a:r>
              <a:rPr lang="en-US" i="1" dirty="0">
                <a:solidFill>
                  <a:schemeClr val="tx1"/>
                </a:solidFill>
                <a:latin typeface="Cambria" panose="02040503050406030204" pitchFamily="18" charset="0"/>
                <a:ea typeface="Cambria" panose="02040503050406030204" pitchFamily="18" charset="0"/>
              </a:rPr>
              <a:t>Common App</a:t>
            </a:r>
          </a:p>
          <a:p>
            <a:pPr>
              <a:lnSpc>
                <a:spcPct val="100000"/>
              </a:lnSpc>
            </a:pPr>
            <a:r>
              <a:rPr lang="en-US" i="1" dirty="0">
                <a:solidFill>
                  <a:schemeClr val="tx1"/>
                </a:solidFill>
                <a:latin typeface="Cambria" panose="02040503050406030204" pitchFamily="18" charset="0"/>
                <a:ea typeface="Cambria" panose="02040503050406030204" pitchFamily="18" charset="0"/>
              </a:rPr>
              <a:t>Letters of Recommendation</a:t>
            </a:r>
          </a:p>
          <a:p>
            <a:pPr>
              <a:lnSpc>
                <a:spcPct val="100000"/>
              </a:lnSpc>
            </a:pPr>
            <a:r>
              <a:rPr lang="en-US" i="1" dirty="0">
                <a:solidFill>
                  <a:schemeClr val="tx1"/>
                </a:solidFill>
                <a:latin typeface="Cambria" panose="02040503050406030204" pitchFamily="18" charset="0"/>
                <a:ea typeface="Cambria" panose="02040503050406030204" pitchFamily="18" charset="0"/>
              </a:rPr>
              <a:t>FAFSA</a:t>
            </a:r>
          </a:p>
          <a:p>
            <a:pPr marL="0" indent="0">
              <a:lnSpc>
                <a:spcPct val="100000"/>
              </a:lnSpc>
              <a:buNone/>
            </a:pPr>
            <a:endParaRPr lang="en-US" sz="2400" i="1" dirty="0">
              <a:latin typeface="Cambria" panose="02040503050406030204" pitchFamily="18" charset="0"/>
              <a:ea typeface="Cambria" panose="02040503050406030204" pitchFamily="18" charset="0"/>
            </a:endParaRPr>
          </a:p>
          <a:p>
            <a:pPr marL="0" indent="0">
              <a:lnSpc>
                <a:spcPct val="100000"/>
              </a:lnSpc>
              <a:buNone/>
            </a:pPr>
            <a:endParaRPr lang="en-US" sz="2400" i="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487315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A6FCB-1AAE-0091-9137-41DFFD09CA14}"/>
              </a:ext>
            </a:extLst>
          </p:cNvPr>
          <p:cNvSpPr>
            <a:spLocks noGrp="1"/>
          </p:cNvSpPr>
          <p:nvPr>
            <p:ph type="title"/>
          </p:nvPr>
        </p:nvSpPr>
        <p:spPr>
          <a:ln>
            <a:solidFill>
              <a:schemeClr val="tx1"/>
            </a:solidFill>
          </a:ln>
        </p:spPr>
        <p:txBody>
          <a:bodyPr>
            <a:normAutofit/>
          </a:bodyPr>
          <a:lstStyle/>
          <a:p>
            <a:pPr algn="ctr"/>
            <a:r>
              <a:rPr lang="en-US" sz="6600" dirty="0">
                <a:solidFill>
                  <a:srgbClr val="9F3B3B"/>
                </a:solidFill>
                <a:latin typeface="Cambria" panose="02040503050406030204" pitchFamily="18" charset="0"/>
                <a:ea typeface="Cambria" panose="02040503050406030204" pitchFamily="18" charset="0"/>
              </a:rPr>
              <a:t>REMIND CODES</a:t>
            </a:r>
          </a:p>
        </p:txBody>
      </p:sp>
      <p:sp>
        <p:nvSpPr>
          <p:cNvPr id="3" name="Content Placeholder 2">
            <a:extLst>
              <a:ext uri="{FF2B5EF4-FFF2-40B4-BE49-F238E27FC236}">
                <a16:creationId xmlns:a16="http://schemas.microsoft.com/office/drawing/2014/main" id="{EDF6F777-7E70-BFDD-E826-B0CB338C12B6}"/>
              </a:ext>
            </a:extLst>
          </p:cNvPr>
          <p:cNvSpPr>
            <a:spLocks noGrp="1"/>
          </p:cNvSpPr>
          <p:nvPr>
            <p:ph idx="1"/>
          </p:nvPr>
        </p:nvSpPr>
        <p:spPr>
          <a:xfrm>
            <a:off x="989400" y="2168526"/>
            <a:ext cx="10213200" cy="3190875"/>
          </a:xfrm>
        </p:spPr>
        <p:txBody>
          <a:bodyPr>
            <a:normAutofit/>
          </a:bodyPr>
          <a:lstStyle/>
          <a:p>
            <a:pPr marL="0" indent="0" algn="ctr">
              <a:buNone/>
            </a:pPr>
            <a:r>
              <a:rPr lang="en-US" sz="3200" dirty="0">
                <a:latin typeface="Cambria" panose="02040503050406030204" pitchFamily="18" charset="0"/>
                <a:ea typeface="Cambria" panose="02040503050406030204" pitchFamily="18" charset="0"/>
              </a:rPr>
              <a:t>Class of 2025 </a:t>
            </a:r>
          </a:p>
          <a:p>
            <a:pPr marL="0" indent="0" algn="ctr">
              <a:buNone/>
            </a:pPr>
            <a:r>
              <a:rPr lang="en-US" sz="3200" dirty="0">
                <a:latin typeface="Cambria" panose="02040503050406030204" pitchFamily="18" charset="0"/>
                <a:ea typeface="Cambria" panose="02040503050406030204" pitchFamily="18" charset="0"/>
              </a:rPr>
              <a:t>Text </a:t>
            </a:r>
            <a:r>
              <a:rPr lang="en-US" sz="3200" u="sng" dirty="0">
                <a:latin typeface="Cambria" panose="02040503050406030204" pitchFamily="18" charset="0"/>
                <a:ea typeface="Cambria" panose="02040503050406030204" pitchFamily="18" charset="0"/>
              </a:rPr>
              <a:t>81010</a:t>
            </a:r>
            <a:r>
              <a:rPr lang="en-US" sz="3200" dirty="0">
                <a:latin typeface="Cambria" panose="02040503050406030204" pitchFamily="18" charset="0"/>
                <a:ea typeface="Cambria" panose="02040503050406030204" pitchFamily="18" charset="0"/>
              </a:rPr>
              <a:t> &amp; enter </a:t>
            </a:r>
            <a:r>
              <a:rPr lang="en-US" sz="3200" u="sng" dirty="0">
                <a:latin typeface="Cambria" panose="02040503050406030204" pitchFamily="18" charset="0"/>
                <a:ea typeface="Cambria" panose="02040503050406030204" pitchFamily="18" charset="0"/>
              </a:rPr>
              <a:t>@dggdff</a:t>
            </a:r>
          </a:p>
        </p:txBody>
      </p:sp>
      <p:pic>
        <p:nvPicPr>
          <p:cNvPr id="4" name="Picture 3">
            <a:extLst>
              <a:ext uri="{FF2B5EF4-FFF2-40B4-BE49-F238E27FC236}">
                <a16:creationId xmlns:a16="http://schemas.microsoft.com/office/drawing/2014/main" id="{1B523184-1CB2-4C2D-1104-C94C1C08EFC7}"/>
              </a:ext>
            </a:extLst>
          </p:cNvPr>
          <p:cNvPicPr>
            <a:picLocks noChangeAspect="1"/>
          </p:cNvPicPr>
          <p:nvPr/>
        </p:nvPicPr>
        <p:blipFill>
          <a:blip r:embed="rId2"/>
          <a:stretch>
            <a:fillRect/>
          </a:stretch>
        </p:blipFill>
        <p:spPr>
          <a:xfrm>
            <a:off x="8880009" y="6127633"/>
            <a:ext cx="2814244" cy="525845"/>
          </a:xfrm>
          <a:prstGeom prst="rect">
            <a:avLst/>
          </a:prstGeom>
        </p:spPr>
      </p:pic>
    </p:spTree>
    <p:extLst>
      <p:ext uri="{BB962C8B-B14F-4D97-AF65-F5344CB8AC3E}">
        <p14:creationId xmlns:p14="http://schemas.microsoft.com/office/powerpoint/2010/main" val="4288811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D0662-9776-FE67-125B-6B7A81818C4B}"/>
              </a:ext>
            </a:extLst>
          </p:cNvPr>
          <p:cNvSpPr>
            <a:spLocks noGrp="1"/>
          </p:cNvSpPr>
          <p:nvPr>
            <p:ph type="title"/>
          </p:nvPr>
        </p:nvSpPr>
        <p:spPr>
          <a:ln>
            <a:solidFill>
              <a:schemeClr val="tx1"/>
            </a:solidFill>
          </a:ln>
        </p:spPr>
        <p:txBody>
          <a:bodyPr>
            <a:normAutofit/>
          </a:bodyPr>
          <a:lstStyle/>
          <a:p>
            <a:pPr algn="ctr"/>
            <a:r>
              <a:rPr lang="en-US" sz="6600" dirty="0">
                <a:solidFill>
                  <a:srgbClr val="9F3B3B"/>
                </a:solidFill>
                <a:latin typeface="Cambria" panose="02040503050406030204" pitchFamily="18" charset="0"/>
                <a:ea typeface="Cambria" panose="02040503050406030204" pitchFamily="18" charset="0"/>
              </a:rPr>
              <a:t>College</a:t>
            </a:r>
          </a:p>
        </p:txBody>
      </p:sp>
      <p:sp>
        <p:nvSpPr>
          <p:cNvPr id="3" name="Content Placeholder 2">
            <a:extLst>
              <a:ext uri="{FF2B5EF4-FFF2-40B4-BE49-F238E27FC236}">
                <a16:creationId xmlns:a16="http://schemas.microsoft.com/office/drawing/2014/main" id="{7F3FAFA2-A5EE-5608-8DE0-1623ED3076E2}"/>
              </a:ext>
            </a:extLst>
          </p:cNvPr>
          <p:cNvSpPr>
            <a:spLocks noGrp="1"/>
          </p:cNvSpPr>
          <p:nvPr>
            <p:ph idx="1"/>
          </p:nvPr>
        </p:nvSpPr>
        <p:spPr>
          <a:xfrm>
            <a:off x="989400" y="1635124"/>
            <a:ext cx="10478350" cy="5050155"/>
          </a:xfrm>
        </p:spPr>
        <p:txBody>
          <a:bodyPr>
            <a:noAutofit/>
          </a:bodyPr>
          <a:lstStyle/>
          <a:p>
            <a:pPr marL="0" marR="0" lvl="0" indent="0" defTabSz="914400" rtl="0" eaLnBrk="1" fontAlgn="auto" latinLnBrk="0" hangingPunct="1">
              <a:lnSpc>
                <a:spcPct val="100000"/>
              </a:lnSpc>
              <a:spcBef>
                <a:spcPts val="1000"/>
              </a:spcBef>
              <a:spcAft>
                <a:spcPts val="0"/>
              </a:spcAft>
              <a:buClr>
                <a:srgbClr val="8FA3A3"/>
              </a:buClr>
              <a:buSzTx/>
              <a:buNone/>
              <a:tabLst/>
              <a:defRPr/>
            </a:pPr>
            <a:r>
              <a:rPr kumimoji="0" lang="en-US" sz="2400" i="0"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What to consider?</a:t>
            </a:r>
          </a:p>
          <a:p>
            <a:pPr marL="0" indent="0">
              <a:lnSpc>
                <a:spcPct val="100000"/>
              </a:lnSpc>
              <a:buClr>
                <a:srgbClr val="8FA3A3"/>
              </a:buClr>
              <a:buNone/>
              <a:defRPr/>
            </a:pPr>
            <a:r>
              <a:rPr kumimoji="0" lang="en-US" sz="24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	Research</a:t>
            </a:r>
          </a:p>
          <a:p>
            <a:pPr marL="0" indent="0">
              <a:lnSpc>
                <a:spcPct val="100000"/>
              </a:lnSpc>
              <a:buClr>
                <a:srgbClr val="8FA3A3"/>
              </a:buClr>
              <a:buNone/>
              <a:defRPr/>
            </a:pPr>
            <a:r>
              <a:rPr kumimoji="0" lang="en-US" sz="24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	College Visits</a:t>
            </a:r>
          </a:p>
          <a:p>
            <a:pPr marL="0" indent="0">
              <a:lnSpc>
                <a:spcPct val="100000"/>
              </a:lnSpc>
              <a:buClr>
                <a:srgbClr val="8FA3A3"/>
              </a:buClr>
              <a:buNone/>
              <a:defRPr/>
            </a:pPr>
            <a:r>
              <a:rPr kumimoji="0" lang="en-US" sz="24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	Entrance Requirements</a:t>
            </a:r>
          </a:p>
          <a:p>
            <a:pPr marL="0" indent="0">
              <a:lnSpc>
                <a:spcPct val="100000"/>
              </a:lnSpc>
              <a:buClr>
                <a:srgbClr val="8FA3A3"/>
              </a:buClr>
              <a:buNone/>
              <a:defRPr/>
            </a:pPr>
            <a:r>
              <a:rPr kumimoji="0" lang="en-US" sz="24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	Deadlines</a:t>
            </a:r>
          </a:p>
          <a:p>
            <a:pPr marL="0" indent="0">
              <a:lnSpc>
                <a:spcPct val="100000"/>
              </a:lnSpc>
              <a:buClr>
                <a:srgbClr val="8FA3A3"/>
              </a:buClr>
              <a:buNone/>
              <a:defRPr/>
            </a:pPr>
            <a:r>
              <a:rPr kumimoji="0" lang="en-US" sz="24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	College Fairs</a:t>
            </a:r>
          </a:p>
          <a:p>
            <a:pPr marL="0" indent="0">
              <a:lnSpc>
                <a:spcPct val="100000"/>
              </a:lnSpc>
              <a:buClr>
                <a:srgbClr val="8FA3A3"/>
              </a:buClr>
              <a:buNone/>
              <a:defRPr/>
            </a:pPr>
            <a:r>
              <a:rPr kumimoji="0" lang="en-US" sz="24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4 or more initiative:</a:t>
            </a:r>
          </a:p>
          <a:p>
            <a:pPr marL="0" indent="0">
              <a:lnSpc>
                <a:spcPct val="100000"/>
              </a:lnSpc>
              <a:buClr>
                <a:srgbClr val="8FA3A3"/>
              </a:buClr>
              <a:buNone/>
              <a:defRPr/>
            </a:pPr>
            <a:r>
              <a:rPr kumimoji="0" lang="en-US" sz="24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	Target Schools</a:t>
            </a:r>
          </a:p>
          <a:p>
            <a:pPr marL="0" indent="0">
              <a:lnSpc>
                <a:spcPct val="100000"/>
              </a:lnSpc>
              <a:buClr>
                <a:srgbClr val="8FA3A3"/>
              </a:buClr>
              <a:buNone/>
              <a:defRPr/>
            </a:pPr>
            <a:r>
              <a:rPr kumimoji="0" lang="en-US" sz="24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	Safety Schools</a:t>
            </a:r>
          </a:p>
          <a:p>
            <a:pPr marL="0" indent="0">
              <a:lnSpc>
                <a:spcPct val="100000"/>
              </a:lnSpc>
              <a:buClr>
                <a:srgbClr val="8FA3A3"/>
              </a:buClr>
              <a:buNone/>
              <a:defRPr/>
            </a:pPr>
            <a:r>
              <a:rPr kumimoji="0" lang="en-US" sz="24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	Reach Schools</a:t>
            </a:r>
            <a:endParaRPr kumimoji="0" lang="en-US" sz="26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endParaRPr>
          </a:p>
          <a:p>
            <a:pPr marL="0" marR="0" lvl="0" indent="0" defTabSz="914400" rtl="0" eaLnBrk="1" fontAlgn="auto" latinLnBrk="0" hangingPunct="1">
              <a:lnSpc>
                <a:spcPct val="150000"/>
              </a:lnSpc>
              <a:spcBef>
                <a:spcPts val="1000"/>
              </a:spcBef>
              <a:spcAft>
                <a:spcPts val="0"/>
              </a:spcAft>
              <a:buClr>
                <a:srgbClr val="8FA3A3"/>
              </a:buClr>
              <a:buSzTx/>
              <a:buNone/>
              <a:tabLst/>
              <a:defRPr/>
            </a:pPr>
            <a:endParaRPr kumimoji="0" lang="en-US" i="0" u="none" strike="noStrike" kern="1200" cap="none" spc="50" normalizeH="0" baseline="0" noProof="0" dirty="0">
              <a:ln>
                <a:noFill/>
              </a:ln>
              <a:solidFill>
                <a:schemeClr val="tx1"/>
              </a:solidFill>
              <a:effectLst/>
              <a:uLnTx/>
              <a:uFillTx/>
              <a:latin typeface="Cambria" panose="02040503050406030204" pitchFamily="18" charset="0"/>
              <a:ea typeface="Cambria" panose="02040503050406030204" pitchFamily="18" charset="0"/>
            </a:endParaRPr>
          </a:p>
          <a:p>
            <a:pPr lvl="1">
              <a:lnSpc>
                <a:spcPct val="100000"/>
              </a:lnSpc>
            </a:pPr>
            <a:r>
              <a:rPr lang="en-US" sz="2400" dirty="0">
                <a:latin typeface="Cambria" panose="02040503050406030204" pitchFamily="18" charset="0"/>
                <a:ea typeface="Cambria" panose="02040503050406030204" pitchFamily="18" charset="0"/>
              </a:rPr>
              <a:t>	</a:t>
            </a:r>
          </a:p>
          <a:p>
            <a:pPr>
              <a:lnSpc>
                <a:spcPct val="100000"/>
              </a:lnSpc>
            </a:pPr>
            <a:endParaRPr lang="en-US" sz="2800" dirty="0">
              <a:latin typeface="Cambria" panose="02040503050406030204" pitchFamily="18" charset="0"/>
              <a:ea typeface="Cambria" panose="02040503050406030204" pitchFamily="18" charset="0"/>
            </a:endParaRPr>
          </a:p>
          <a:p>
            <a:pPr marL="0" indent="0" algn="ctr">
              <a:lnSpc>
                <a:spcPct val="100000"/>
              </a:lnSpc>
              <a:buNone/>
            </a:pPr>
            <a:endParaRPr lang="en-US" sz="2400"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31267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D0662-9776-FE67-125B-6B7A81818C4B}"/>
              </a:ext>
            </a:extLst>
          </p:cNvPr>
          <p:cNvSpPr>
            <a:spLocks noGrp="1"/>
          </p:cNvSpPr>
          <p:nvPr>
            <p:ph type="title"/>
          </p:nvPr>
        </p:nvSpPr>
        <p:spPr>
          <a:ln>
            <a:solidFill>
              <a:schemeClr val="tx1"/>
            </a:solidFill>
          </a:ln>
        </p:spPr>
        <p:txBody>
          <a:bodyPr>
            <a:normAutofit/>
          </a:bodyPr>
          <a:lstStyle/>
          <a:p>
            <a:pPr algn="ctr"/>
            <a:r>
              <a:rPr lang="en-US" sz="6600" dirty="0">
                <a:solidFill>
                  <a:srgbClr val="9F3B3B"/>
                </a:solidFill>
                <a:latin typeface="Cambria" panose="02040503050406030204" pitchFamily="18" charset="0"/>
                <a:ea typeface="Cambria" panose="02040503050406030204" pitchFamily="18" charset="0"/>
              </a:rPr>
              <a:t>College Acceptance Basis</a:t>
            </a:r>
          </a:p>
        </p:txBody>
      </p:sp>
      <p:sp>
        <p:nvSpPr>
          <p:cNvPr id="3" name="Content Placeholder 2">
            <a:extLst>
              <a:ext uri="{FF2B5EF4-FFF2-40B4-BE49-F238E27FC236}">
                <a16:creationId xmlns:a16="http://schemas.microsoft.com/office/drawing/2014/main" id="{7F3FAFA2-A5EE-5608-8DE0-1623ED3076E2}"/>
              </a:ext>
            </a:extLst>
          </p:cNvPr>
          <p:cNvSpPr>
            <a:spLocks noGrp="1"/>
          </p:cNvSpPr>
          <p:nvPr>
            <p:ph idx="1"/>
          </p:nvPr>
        </p:nvSpPr>
        <p:spPr>
          <a:xfrm>
            <a:off x="989400" y="1635124"/>
            <a:ext cx="10478350" cy="5050155"/>
          </a:xfrm>
        </p:spPr>
        <p:txBody>
          <a:bodyPr>
            <a:noAutofit/>
          </a:bodyPr>
          <a:lstStyle/>
          <a:p>
            <a:pPr marL="0" indent="0">
              <a:lnSpc>
                <a:spcPct val="100000"/>
              </a:lnSpc>
              <a:buClr>
                <a:srgbClr val="8FA3A3"/>
              </a:buClr>
              <a:buNone/>
              <a:defRPr/>
            </a:pPr>
            <a:r>
              <a:rPr kumimoji="0" lang="en-US" sz="24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Academic performance</a:t>
            </a:r>
          </a:p>
          <a:p>
            <a:pPr marL="0" indent="0">
              <a:lnSpc>
                <a:spcPct val="100000"/>
              </a:lnSpc>
              <a:buClr>
                <a:srgbClr val="8FA3A3"/>
              </a:buClr>
              <a:buNone/>
              <a:defRPr/>
            </a:pPr>
            <a:r>
              <a:rPr lang="en-US" sz="2400" i="1" dirty="0">
                <a:solidFill>
                  <a:schemeClr val="bg2">
                    <a:lumMod val="25000"/>
                  </a:schemeClr>
                </a:solidFill>
                <a:latin typeface="Cambria" panose="02040503050406030204" pitchFamily="18" charset="0"/>
                <a:ea typeface="Cambria" panose="02040503050406030204" pitchFamily="18" charset="0"/>
              </a:rPr>
              <a:t>	Grading patterns</a:t>
            </a:r>
          </a:p>
          <a:p>
            <a:pPr marL="0" indent="0">
              <a:lnSpc>
                <a:spcPct val="100000"/>
              </a:lnSpc>
              <a:buClr>
                <a:srgbClr val="8FA3A3"/>
              </a:buClr>
              <a:buNone/>
              <a:defRPr/>
            </a:pPr>
            <a:r>
              <a:rPr kumimoji="0" lang="en-US" sz="24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Letters of Recommendation</a:t>
            </a:r>
          </a:p>
          <a:p>
            <a:pPr marL="0" indent="0">
              <a:lnSpc>
                <a:spcPct val="100000"/>
              </a:lnSpc>
              <a:buClr>
                <a:srgbClr val="8FA3A3"/>
              </a:buClr>
              <a:buNone/>
              <a:defRPr/>
            </a:pPr>
            <a:r>
              <a:rPr lang="en-US" sz="2400" i="1" dirty="0">
                <a:solidFill>
                  <a:schemeClr val="bg2">
                    <a:lumMod val="25000"/>
                  </a:schemeClr>
                </a:solidFill>
                <a:latin typeface="Cambria" panose="02040503050406030204" pitchFamily="18" charset="0"/>
                <a:ea typeface="Cambria" panose="02040503050406030204" pitchFamily="18" charset="0"/>
              </a:rPr>
              <a:t>	Teachers</a:t>
            </a:r>
          </a:p>
          <a:p>
            <a:pPr marL="0" indent="0">
              <a:lnSpc>
                <a:spcPct val="100000"/>
              </a:lnSpc>
              <a:buClr>
                <a:srgbClr val="8FA3A3"/>
              </a:buClr>
              <a:buNone/>
              <a:defRPr/>
            </a:pPr>
            <a:r>
              <a:rPr kumimoji="0" lang="en-US" sz="24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	</a:t>
            </a:r>
            <a:r>
              <a:rPr lang="en-US" sz="2400" i="1" dirty="0">
                <a:solidFill>
                  <a:schemeClr val="bg2">
                    <a:lumMod val="25000"/>
                  </a:schemeClr>
                </a:solidFill>
                <a:latin typeface="Cambria" panose="02040503050406030204" pitchFamily="18" charset="0"/>
                <a:ea typeface="Cambria" panose="02040503050406030204" pitchFamily="18" charset="0"/>
              </a:rPr>
              <a:t>Guidance Counselors</a:t>
            </a:r>
          </a:p>
          <a:p>
            <a:pPr marL="0" indent="0">
              <a:lnSpc>
                <a:spcPct val="100000"/>
              </a:lnSpc>
              <a:buClr>
                <a:srgbClr val="8FA3A3"/>
              </a:buClr>
              <a:buNone/>
              <a:defRPr/>
            </a:pPr>
            <a:r>
              <a:rPr kumimoji="0" lang="en-US" sz="24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	Coaches</a:t>
            </a:r>
          </a:p>
          <a:p>
            <a:pPr marL="0" indent="0">
              <a:lnSpc>
                <a:spcPct val="100000"/>
              </a:lnSpc>
              <a:buClr>
                <a:srgbClr val="8FA3A3"/>
              </a:buClr>
              <a:buNone/>
              <a:defRPr/>
            </a:pPr>
            <a:r>
              <a:rPr kumimoji="0" lang="en-US" sz="24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Self-Presentation</a:t>
            </a:r>
          </a:p>
          <a:p>
            <a:pPr marL="0" indent="0">
              <a:lnSpc>
                <a:spcPct val="100000"/>
              </a:lnSpc>
              <a:buClr>
                <a:srgbClr val="8FA3A3"/>
              </a:buClr>
              <a:buNone/>
              <a:defRPr/>
            </a:pPr>
            <a:r>
              <a:rPr lang="en-US" sz="2400" i="1" dirty="0">
                <a:solidFill>
                  <a:schemeClr val="bg2">
                    <a:lumMod val="25000"/>
                  </a:schemeClr>
                </a:solidFill>
                <a:latin typeface="Cambria" panose="02040503050406030204" pitchFamily="18" charset="0"/>
                <a:ea typeface="Cambria" panose="02040503050406030204" pitchFamily="18" charset="0"/>
              </a:rPr>
              <a:t>	Essay</a:t>
            </a:r>
          </a:p>
          <a:p>
            <a:pPr marL="0" indent="0">
              <a:lnSpc>
                <a:spcPct val="100000"/>
              </a:lnSpc>
              <a:buClr>
                <a:srgbClr val="8FA3A3"/>
              </a:buClr>
              <a:buNone/>
              <a:defRPr/>
            </a:pPr>
            <a:r>
              <a:rPr kumimoji="0" lang="en-US" sz="2400" i="1" u="none" strike="noStrike" kern="1200" cap="none" spc="50" normalizeH="0" baseline="0" noProof="0" dirty="0">
                <a:ln>
                  <a:noFill/>
                </a:ln>
                <a:solidFill>
                  <a:schemeClr val="bg2">
                    <a:lumMod val="25000"/>
                  </a:schemeClr>
                </a:solidFill>
                <a:effectLst/>
                <a:uLnTx/>
                <a:uFillTx/>
                <a:latin typeface="Cambria" panose="02040503050406030204" pitchFamily="18" charset="0"/>
                <a:ea typeface="Cambria" panose="02040503050406030204" pitchFamily="18" charset="0"/>
              </a:rPr>
              <a:t>	Involvement</a:t>
            </a:r>
          </a:p>
          <a:p>
            <a:pPr marL="0" indent="0">
              <a:lnSpc>
                <a:spcPct val="100000"/>
              </a:lnSpc>
              <a:buClr>
                <a:srgbClr val="8FA3A3"/>
              </a:buClr>
              <a:buNone/>
              <a:defRPr/>
            </a:pPr>
            <a:r>
              <a:rPr lang="en-US" sz="2400" i="1" dirty="0">
                <a:solidFill>
                  <a:schemeClr val="bg2">
                    <a:lumMod val="25000"/>
                  </a:schemeClr>
                </a:solidFill>
                <a:latin typeface="Cambria" panose="02040503050406030204" pitchFamily="18" charset="0"/>
                <a:ea typeface="Cambria" panose="02040503050406030204" pitchFamily="18" charset="0"/>
              </a:rPr>
              <a:t>	Leadership</a:t>
            </a:r>
            <a:endParaRPr kumimoji="0" lang="en-US" sz="2400" i="0" u="none" strike="noStrike" kern="1200" cap="none" spc="50" normalizeH="0" baseline="0" noProof="0" dirty="0">
              <a:ln>
                <a:noFill/>
              </a:ln>
              <a:solidFill>
                <a:schemeClr val="tx1"/>
              </a:solidFill>
              <a:effectLst/>
              <a:uLnTx/>
              <a:uFillTx/>
              <a:latin typeface="Cambria" panose="02040503050406030204" pitchFamily="18" charset="0"/>
              <a:ea typeface="Cambria" panose="02040503050406030204" pitchFamily="18" charset="0"/>
            </a:endParaRPr>
          </a:p>
          <a:p>
            <a:pPr lvl="1">
              <a:lnSpc>
                <a:spcPct val="100000"/>
              </a:lnSpc>
            </a:pPr>
            <a:r>
              <a:rPr lang="en-US" sz="2400" dirty="0">
                <a:latin typeface="Cambria" panose="02040503050406030204" pitchFamily="18" charset="0"/>
                <a:ea typeface="Cambria" panose="02040503050406030204" pitchFamily="18" charset="0"/>
              </a:rPr>
              <a:t>	</a:t>
            </a:r>
          </a:p>
          <a:p>
            <a:pPr>
              <a:lnSpc>
                <a:spcPct val="100000"/>
              </a:lnSpc>
            </a:pPr>
            <a:endParaRPr lang="en-US" sz="2800" dirty="0">
              <a:latin typeface="Cambria" panose="02040503050406030204" pitchFamily="18" charset="0"/>
              <a:ea typeface="Cambria" panose="02040503050406030204" pitchFamily="18" charset="0"/>
            </a:endParaRPr>
          </a:p>
          <a:p>
            <a:pPr marL="0" indent="0" algn="ctr">
              <a:lnSpc>
                <a:spcPct val="100000"/>
              </a:lnSpc>
              <a:buNone/>
            </a:pPr>
            <a:endParaRPr lang="en-US" sz="2400" b="1" dirty="0">
              <a:latin typeface="Cambria" panose="02040503050406030204" pitchFamily="18" charset="0"/>
              <a:ea typeface="Cambria" panose="02040503050406030204" pitchFamily="18" charset="0"/>
            </a:endParaRPr>
          </a:p>
        </p:txBody>
      </p:sp>
      <p:pic>
        <p:nvPicPr>
          <p:cNvPr id="4" name="Picture Placeholder 12">
            <a:extLst>
              <a:ext uri="{FF2B5EF4-FFF2-40B4-BE49-F238E27FC236}">
                <a16:creationId xmlns:a16="http://schemas.microsoft.com/office/drawing/2014/main" id="{2D957157-4061-FD86-2F5C-60C6560945C7}"/>
              </a:ext>
            </a:extLst>
          </p:cNvPr>
          <p:cNvPicPr>
            <a:picLocks noChangeAspect="1"/>
          </p:cNvPicPr>
          <p:nvPr/>
        </p:nvPicPr>
        <p:blipFill>
          <a:blip r:embed="rId2">
            <a:extLst>
              <a:ext uri="{28A0092B-C50C-407E-A947-70E740481C1C}">
                <a14:useLocalDpi xmlns:a14="http://schemas.microsoft.com/office/drawing/2010/main" val="0"/>
              </a:ext>
            </a:extLst>
          </a:blip>
          <a:srcRect t="24082" b="24082"/>
          <a:stretch>
            <a:fillRect/>
          </a:stretch>
        </p:blipFill>
        <p:spPr bwMode="auto">
          <a:xfrm>
            <a:off x="6096000" y="2000749"/>
            <a:ext cx="2940050" cy="1524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Placeholder 13">
            <a:extLst>
              <a:ext uri="{FF2B5EF4-FFF2-40B4-BE49-F238E27FC236}">
                <a16:creationId xmlns:a16="http://schemas.microsoft.com/office/drawing/2014/main" id="{4A6A77A7-2BD5-EE6D-7DC7-55CCA5760653}"/>
              </a:ext>
            </a:extLst>
          </p:cNvPr>
          <p:cNvPicPr>
            <a:picLocks noChangeAspect="1"/>
          </p:cNvPicPr>
          <p:nvPr/>
        </p:nvPicPr>
        <p:blipFill>
          <a:blip r:embed="rId3">
            <a:extLst>
              <a:ext uri="{28A0092B-C50C-407E-A947-70E740481C1C}">
                <a14:useLocalDpi xmlns:a14="http://schemas.microsoft.com/office/drawing/2010/main" val="0"/>
              </a:ext>
            </a:extLst>
          </a:blip>
          <a:srcRect t="23998" b="23998"/>
          <a:stretch>
            <a:fillRect/>
          </a:stretch>
        </p:blipFill>
        <p:spPr>
          <a:xfrm>
            <a:off x="8287813" y="3371160"/>
            <a:ext cx="2930525" cy="1524000"/>
          </a:xfrm>
          <a:prstGeom prst="roundRect">
            <a:avLst>
              <a:gd name="adj" fmla="val 1858"/>
            </a:avLst>
          </a:prstGeom>
        </p:spPr>
      </p:pic>
      <p:pic>
        <p:nvPicPr>
          <p:cNvPr id="6" name="Picture Placeholder 14">
            <a:extLst>
              <a:ext uri="{FF2B5EF4-FFF2-40B4-BE49-F238E27FC236}">
                <a16:creationId xmlns:a16="http://schemas.microsoft.com/office/drawing/2014/main" id="{4C207ECC-50AC-062B-0A4A-B2B913F1A849}"/>
              </a:ext>
            </a:extLst>
          </p:cNvPr>
          <p:cNvPicPr>
            <a:picLocks noChangeAspect="1"/>
          </p:cNvPicPr>
          <p:nvPr/>
        </p:nvPicPr>
        <p:blipFill>
          <a:blip r:embed="rId4">
            <a:extLst>
              <a:ext uri="{28A0092B-C50C-407E-A947-70E740481C1C}">
                <a14:useLocalDpi xmlns:a14="http://schemas.microsoft.com/office/drawing/2010/main" val="0"/>
              </a:ext>
            </a:extLst>
          </a:blip>
          <a:srcRect t="15385" b="15385"/>
          <a:stretch>
            <a:fillRect/>
          </a:stretch>
        </p:blipFill>
        <p:spPr>
          <a:xfrm>
            <a:off x="6647093" y="4818568"/>
            <a:ext cx="2932113" cy="1524000"/>
          </a:xfrm>
          <a:prstGeom prst="roundRect">
            <a:avLst>
              <a:gd name="adj" fmla="val 1858"/>
            </a:avLst>
          </a:prstGeom>
        </p:spPr>
      </p:pic>
    </p:spTree>
    <p:extLst>
      <p:ext uri="{BB962C8B-B14F-4D97-AF65-F5344CB8AC3E}">
        <p14:creationId xmlns:p14="http://schemas.microsoft.com/office/powerpoint/2010/main" val="4124014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D0662-9776-FE67-125B-6B7A81818C4B}"/>
              </a:ext>
            </a:extLst>
          </p:cNvPr>
          <p:cNvSpPr>
            <a:spLocks noGrp="1"/>
          </p:cNvSpPr>
          <p:nvPr>
            <p:ph type="title"/>
          </p:nvPr>
        </p:nvSpPr>
        <p:spPr>
          <a:ln>
            <a:solidFill>
              <a:schemeClr val="tx1"/>
            </a:solidFill>
          </a:ln>
        </p:spPr>
        <p:txBody>
          <a:bodyPr>
            <a:normAutofit/>
          </a:bodyPr>
          <a:lstStyle/>
          <a:p>
            <a:pPr algn="ctr"/>
            <a:r>
              <a:rPr lang="en-US" sz="6600" dirty="0">
                <a:solidFill>
                  <a:srgbClr val="9F3B3B"/>
                </a:solidFill>
                <a:latin typeface="Cambria" panose="02040503050406030204" pitchFamily="18" charset="0"/>
                <a:ea typeface="Cambria" panose="02040503050406030204" pitchFamily="18" charset="0"/>
              </a:rPr>
              <a:t>Naviance</a:t>
            </a:r>
          </a:p>
        </p:txBody>
      </p:sp>
      <p:sp>
        <p:nvSpPr>
          <p:cNvPr id="3" name="Content Placeholder 2">
            <a:extLst>
              <a:ext uri="{FF2B5EF4-FFF2-40B4-BE49-F238E27FC236}">
                <a16:creationId xmlns:a16="http://schemas.microsoft.com/office/drawing/2014/main" id="{7F3FAFA2-A5EE-5608-8DE0-1623ED3076E2}"/>
              </a:ext>
            </a:extLst>
          </p:cNvPr>
          <p:cNvSpPr>
            <a:spLocks noGrp="1"/>
          </p:cNvSpPr>
          <p:nvPr>
            <p:ph idx="1"/>
          </p:nvPr>
        </p:nvSpPr>
        <p:spPr>
          <a:xfrm>
            <a:off x="856825" y="1635124"/>
            <a:ext cx="10478350" cy="5050155"/>
          </a:xfrm>
        </p:spPr>
        <p:txBody>
          <a:bodyPr>
            <a:noAutofit/>
          </a:bodyPr>
          <a:lstStyle/>
          <a:p>
            <a:pPr marL="0" indent="0" algn="ctr">
              <a:lnSpc>
                <a:spcPct val="100000"/>
              </a:lnSpc>
              <a:buNone/>
            </a:pPr>
            <a:r>
              <a:rPr lang="en-US" sz="2400" i="1" dirty="0">
                <a:latin typeface="Cambria" panose="02040503050406030204" pitchFamily="18" charset="0"/>
                <a:ea typeface="Cambria" panose="02040503050406030204" pitchFamily="18" charset="0"/>
                <a:hlinkClick r:id="rId2">
                  <a:extLst>
                    <a:ext uri="{A12FA001-AC4F-418D-AE19-62706E023703}">
                      <ahyp:hlinkClr xmlns:ahyp="http://schemas.microsoft.com/office/drawing/2018/hyperlinkcolor" val="tx"/>
                    </a:ext>
                  </a:extLst>
                </a:hlinkClick>
              </a:rPr>
              <a:t>www.naviance.com</a:t>
            </a:r>
            <a:r>
              <a:rPr lang="en-US" sz="2400" i="1" dirty="0">
                <a:latin typeface="Cambria" panose="02040503050406030204" pitchFamily="18" charset="0"/>
                <a:ea typeface="Cambria" panose="02040503050406030204" pitchFamily="18" charset="0"/>
              </a:rPr>
              <a:t> </a:t>
            </a:r>
          </a:p>
          <a:p>
            <a:pPr marL="0" indent="0" algn="ctr">
              <a:lnSpc>
                <a:spcPct val="100000"/>
              </a:lnSpc>
              <a:buNone/>
            </a:pPr>
            <a:endParaRPr lang="en-US" sz="2400" i="1" dirty="0">
              <a:latin typeface="Cambria" panose="02040503050406030204" pitchFamily="18" charset="0"/>
              <a:ea typeface="Cambria" panose="02040503050406030204" pitchFamily="18" charset="0"/>
            </a:endParaRPr>
          </a:p>
          <a:p>
            <a:pPr marL="0" indent="0" algn="ctr">
              <a:lnSpc>
                <a:spcPct val="100000"/>
              </a:lnSpc>
              <a:buNone/>
            </a:pPr>
            <a:r>
              <a:rPr lang="en-US" sz="2400" i="1" dirty="0">
                <a:latin typeface="Cambria" panose="02040503050406030204" pitchFamily="18" charset="0"/>
                <a:ea typeface="Cambria" panose="02040503050406030204" pitchFamily="18" charset="0"/>
              </a:rPr>
              <a:t>Search Colleges</a:t>
            </a:r>
          </a:p>
          <a:p>
            <a:pPr marL="0" indent="0" algn="ctr">
              <a:lnSpc>
                <a:spcPct val="100000"/>
              </a:lnSpc>
              <a:buNone/>
            </a:pPr>
            <a:r>
              <a:rPr lang="en-US" sz="2400" i="1" dirty="0" err="1">
                <a:latin typeface="Cambria" panose="02040503050406030204" pitchFamily="18" charset="0"/>
                <a:ea typeface="Cambria" panose="02040503050406030204" pitchFamily="18" charset="0"/>
              </a:rPr>
              <a:t>SuperMatch</a:t>
            </a:r>
            <a:r>
              <a:rPr lang="en-US" sz="2400" i="1" dirty="0">
                <a:latin typeface="Cambria" panose="02040503050406030204" pitchFamily="18" charset="0"/>
                <a:ea typeface="Cambria" panose="02040503050406030204" pitchFamily="18" charset="0"/>
              </a:rPr>
              <a:t> College Search</a:t>
            </a:r>
          </a:p>
          <a:p>
            <a:pPr marL="0" indent="0" algn="ctr">
              <a:lnSpc>
                <a:spcPct val="100000"/>
              </a:lnSpc>
              <a:buNone/>
            </a:pPr>
            <a:r>
              <a:rPr lang="en-US" sz="2400" i="1" dirty="0">
                <a:latin typeface="Cambria" panose="02040503050406030204" pitchFamily="18" charset="0"/>
                <a:ea typeface="Cambria" panose="02040503050406030204" pitchFamily="18" charset="0"/>
              </a:rPr>
              <a:t>Letters of recommendation </a:t>
            </a:r>
          </a:p>
          <a:p>
            <a:pPr marL="0" indent="0" algn="ctr">
              <a:lnSpc>
                <a:spcPct val="100000"/>
              </a:lnSpc>
              <a:buNone/>
            </a:pPr>
            <a:r>
              <a:rPr lang="en-US" sz="2400" i="1" dirty="0">
                <a:latin typeface="Cambria" panose="02040503050406030204" pitchFamily="18" charset="0"/>
                <a:ea typeface="Cambria" panose="02040503050406030204" pitchFamily="18" charset="0"/>
              </a:rPr>
              <a:t>Prepare a resume</a:t>
            </a:r>
          </a:p>
          <a:p>
            <a:pPr marL="0" indent="0" algn="ctr">
              <a:lnSpc>
                <a:spcPct val="100000"/>
              </a:lnSpc>
              <a:buNone/>
            </a:pPr>
            <a:r>
              <a:rPr lang="en-US" sz="2400" i="1" dirty="0">
                <a:latin typeface="Cambria" panose="02040503050406030204" pitchFamily="18" charset="0"/>
                <a:ea typeface="Cambria" panose="02040503050406030204" pitchFamily="18" charset="0"/>
              </a:rPr>
              <a:t>Search Careers</a:t>
            </a:r>
          </a:p>
          <a:p>
            <a:pPr marL="0" indent="0" algn="ctr">
              <a:lnSpc>
                <a:spcPct val="100000"/>
              </a:lnSpc>
              <a:buNone/>
            </a:pPr>
            <a:r>
              <a:rPr lang="en-US" sz="2400" i="1" dirty="0">
                <a:latin typeface="Cambria" panose="02040503050406030204" pitchFamily="18" charset="0"/>
                <a:ea typeface="Cambria" panose="02040503050406030204" pitchFamily="18" charset="0"/>
              </a:rPr>
              <a:t>Search Scholarships</a:t>
            </a:r>
          </a:p>
          <a:p>
            <a:pPr marL="0" indent="0" algn="ctr">
              <a:lnSpc>
                <a:spcPct val="100000"/>
              </a:lnSpc>
              <a:buNone/>
            </a:pPr>
            <a:endParaRPr lang="en-US" sz="2400" i="1" dirty="0">
              <a:latin typeface="Cambria" panose="02040503050406030204" pitchFamily="18" charset="0"/>
              <a:ea typeface="Cambria" panose="02040503050406030204" pitchFamily="18" charset="0"/>
            </a:endParaRPr>
          </a:p>
          <a:p>
            <a:pPr marL="0" indent="0" algn="ctr">
              <a:lnSpc>
                <a:spcPct val="100000"/>
              </a:lnSpc>
              <a:buNone/>
            </a:pPr>
            <a:r>
              <a:rPr lang="en-US" sz="2400" i="1" dirty="0">
                <a:latin typeface="Cambria" panose="02040503050406030204" pitchFamily="18" charset="0"/>
                <a:ea typeface="Cambria" panose="02040503050406030204" pitchFamily="18" charset="0"/>
              </a:rPr>
              <a:t>*Please reach out to your counselor if you need help accessing your account!</a:t>
            </a:r>
          </a:p>
        </p:txBody>
      </p:sp>
    </p:spTree>
    <p:extLst>
      <p:ext uri="{BB962C8B-B14F-4D97-AF65-F5344CB8AC3E}">
        <p14:creationId xmlns:p14="http://schemas.microsoft.com/office/powerpoint/2010/main" val="1341416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D0662-9776-FE67-125B-6B7A81818C4B}"/>
              </a:ext>
            </a:extLst>
          </p:cNvPr>
          <p:cNvSpPr>
            <a:spLocks noGrp="1"/>
          </p:cNvSpPr>
          <p:nvPr>
            <p:ph type="title"/>
          </p:nvPr>
        </p:nvSpPr>
        <p:spPr>
          <a:ln>
            <a:solidFill>
              <a:schemeClr val="tx1"/>
            </a:solidFill>
          </a:ln>
        </p:spPr>
        <p:txBody>
          <a:bodyPr>
            <a:normAutofit/>
          </a:bodyPr>
          <a:lstStyle/>
          <a:p>
            <a:pPr algn="ctr"/>
            <a:r>
              <a:rPr lang="en-US" sz="6600" dirty="0">
                <a:solidFill>
                  <a:srgbClr val="9F3B3B"/>
                </a:solidFill>
                <a:latin typeface="Cambria" panose="02040503050406030204" pitchFamily="18" charset="0"/>
                <a:ea typeface="Cambria" panose="02040503050406030204" pitchFamily="18" charset="0"/>
              </a:rPr>
              <a:t>NAVIANCE</a:t>
            </a:r>
          </a:p>
        </p:txBody>
      </p:sp>
      <p:sp>
        <p:nvSpPr>
          <p:cNvPr id="3" name="Content Placeholder 2">
            <a:extLst>
              <a:ext uri="{FF2B5EF4-FFF2-40B4-BE49-F238E27FC236}">
                <a16:creationId xmlns:a16="http://schemas.microsoft.com/office/drawing/2014/main" id="{7F3FAFA2-A5EE-5608-8DE0-1623ED3076E2}"/>
              </a:ext>
            </a:extLst>
          </p:cNvPr>
          <p:cNvSpPr>
            <a:spLocks noGrp="1"/>
          </p:cNvSpPr>
          <p:nvPr>
            <p:ph idx="1"/>
          </p:nvPr>
        </p:nvSpPr>
        <p:spPr>
          <a:xfrm>
            <a:off x="989400" y="1685924"/>
            <a:ext cx="10213200" cy="5019675"/>
          </a:xfrm>
        </p:spPr>
        <p:txBody>
          <a:bodyPr>
            <a:normAutofit/>
          </a:bodyPr>
          <a:lstStyle/>
          <a:p>
            <a:pPr>
              <a:lnSpc>
                <a:spcPct val="100000"/>
              </a:lnSpc>
            </a:pPr>
            <a:r>
              <a:rPr lang="en-US" sz="2400" dirty="0">
                <a:latin typeface="Cambria" panose="02040503050406030204" pitchFamily="18" charset="0"/>
                <a:ea typeface="Cambria" panose="02040503050406030204" pitchFamily="18" charset="0"/>
              </a:rPr>
              <a:t>Online College Application Fee</a:t>
            </a:r>
          </a:p>
          <a:p>
            <a:pPr lvl="1">
              <a:lnSpc>
                <a:spcPct val="100000"/>
              </a:lnSpc>
            </a:pPr>
            <a:r>
              <a:rPr lang="en-US" sz="2400" dirty="0">
                <a:latin typeface="Cambria" panose="02040503050406030204" pitchFamily="18" charset="0"/>
                <a:ea typeface="Cambria" panose="02040503050406030204" pitchFamily="18" charset="0"/>
              </a:rPr>
              <a:t>	Ranges from $25-$100</a:t>
            </a:r>
          </a:p>
          <a:p>
            <a:pPr>
              <a:lnSpc>
                <a:spcPct val="100000"/>
              </a:lnSpc>
            </a:pPr>
            <a:r>
              <a:rPr lang="en-US" sz="2400" dirty="0">
                <a:latin typeface="Cambria" panose="02040503050406030204" pitchFamily="18" charset="0"/>
                <a:ea typeface="Cambria" panose="02040503050406030204" pitchFamily="18" charset="0"/>
              </a:rPr>
              <a:t>SAT/ACT</a:t>
            </a:r>
          </a:p>
          <a:p>
            <a:pPr lvl="1">
              <a:lnSpc>
                <a:spcPct val="100000"/>
              </a:lnSpc>
            </a:pPr>
            <a:r>
              <a:rPr lang="en-US" sz="2400" dirty="0">
                <a:latin typeface="Cambria" panose="02040503050406030204" pitchFamily="18" charset="0"/>
                <a:ea typeface="Cambria" panose="02040503050406030204" pitchFamily="18" charset="0"/>
              </a:rPr>
              <a:t>	Scores sent through college board or self- reported depending on the 	college or university</a:t>
            </a:r>
          </a:p>
          <a:p>
            <a:pPr>
              <a:lnSpc>
                <a:spcPct val="100000"/>
              </a:lnSpc>
            </a:pPr>
            <a:r>
              <a:rPr lang="en-US" sz="2400" dirty="0">
                <a:latin typeface="Cambria" panose="02040503050406030204" pitchFamily="18" charset="0"/>
                <a:ea typeface="Cambria" panose="02040503050406030204" pitchFamily="18" charset="0"/>
              </a:rPr>
              <a:t>Personal Essay </a:t>
            </a:r>
          </a:p>
          <a:p>
            <a:pPr lvl="1">
              <a:lnSpc>
                <a:spcPct val="100000"/>
              </a:lnSpc>
            </a:pPr>
            <a:r>
              <a:rPr lang="en-US" sz="2400" dirty="0">
                <a:latin typeface="Cambria" panose="02040503050406030204" pitchFamily="18" charset="0"/>
                <a:ea typeface="Cambria" panose="02040503050406030204" pitchFamily="18" charset="0"/>
              </a:rPr>
              <a:t>	Not required by all colleges or universities</a:t>
            </a:r>
          </a:p>
          <a:p>
            <a:pPr>
              <a:lnSpc>
                <a:spcPct val="100000"/>
              </a:lnSpc>
            </a:pPr>
            <a:r>
              <a:rPr lang="en-US" sz="2400" dirty="0">
                <a:latin typeface="Cambria" panose="02040503050406030204" pitchFamily="18" charset="0"/>
                <a:ea typeface="Cambria" panose="02040503050406030204" pitchFamily="18" charset="0"/>
              </a:rPr>
              <a:t>Letters of Recommendation</a:t>
            </a:r>
          </a:p>
          <a:p>
            <a:pPr lvl="1">
              <a:lnSpc>
                <a:spcPct val="100000"/>
              </a:lnSpc>
            </a:pPr>
            <a:r>
              <a:rPr lang="en-US" sz="2400" dirty="0">
                <a:latin typeface="Cambria" panose="02040503050406030204" pitchFamily="18" charset="0"/>
                <a:ea typeface="Cambria" panose="02040503050406030204" pitchFamily="18" charset="0"/>
              </a:rPr>
              <a:t>	Form is Located on the Guidance Webpage </a:t>
            </a:r>
          </a:p>
          <a:p>
            <a:pPr lvl="1">
              <a:lnSpc>
                <a:spcPct val="100000"/>
              </a:lnSpc>
            </a:pPr>
            <a:r>
              <a:rPr lang="en-US" sz="2400" dirty="0">
                <a:latin typeface="Cambria" panose="02040503050406030204" pitchFamily="18" charset="0"/>
                <a:ea typeface="Cambria" panose="02040503050406030204" pitchFamily="18" charset="0"/>
              </a:rPr>
              <a:t>Transcripts</a:t>
            </a:r>
          </a:p>
        </p:txBody>
      </p:sp>
    </p:spTree>
    <p:extLst>
      <p:ext uri="{BB962C8B-B14F-4D97-AF65-F5344CB8AC3E}">
        <p14:creationId xmlns:p14="http://schemas.microsoft.com/office/powerpoint/2010/main" val="3920238121"/>
      </p:ext>
    </p:extLst>
  </p:cSld>
  <p:clrMapOvr>
    <a:masterClrMapping/>
  </p:clrMapOvr>
</p:sld>
</file>

<file path=ppt/theme/theme1.xml><?xml version="1.0" encoding="utf-8"?>
<a:theme xmlns:a="http://schemas.openxmlformats.org/drawingml/2006/main" name="FrostyVTI">
  <a:themeElements>
    <a:clrScheme name="Frosty">
      <a:dk1>
        <a:sysClr val="windowText" lastClr="000000"/>
      </a:dk1>
      <a:lt1>
        <a:sysClr val="window" lastClr="FFFFFF"/>
      </a:lt1>
      <a:dk2>
        <a:srgbClr val="0B2827"/>
      </a:dk2>
      <a:lt2>
        <a:srgbClr val="DAE3E3"/>
      </a:lt2>
      <a:accent1>
        <a:srgbClr val="767E37"/>
      </a:accent1>
      <a:accent2>
        <a:srgbClr val="B495C2"/>
      </a:accent2>
      <a:accent3>
        <a:srgbClr val="8FA3A3"/>
      </a:accent3>
      <a:accent4>
        <a:srgbClr val="CE7F01"/>
      </a:accent4>
      <a:accent5>
        <a:srgbClr val="D15A29"/>
      </a:accent5>
      <a:accent6>
        <a:srgbClr val="B88470"/>
      </a:accent6>
      <a:hlink>
        <a:srgbClr val="B57001"/>
      </a:hlink>
      <a:folHlink>
        <a:srgbClr val="996209"/>
      </a:folHlink>
    </a:clrScheme>
    <a:fontScheme name="Frosted Leaf">
      <a:majorFont>
        <a:latin typeface="Goudy Old Style"/>
        <a:ea typeface=""/>
        <a:cs typeface=""/>
      </a:majorFont>
      <a:minorFont>
        <a:latin typeface="Avenir Next LT Pro"/>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rostyVTI" id="{DD283BC3-E0B6-4E4B-91CF-F0F54D51BB21}" vid="{3EE220F7-F497-4893-BE1F-7BB1D607421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4440</TotalTime>
  <Words>1323</Words>
  <Application>Microsoft Office PowerPoint</Application>
  <PresentationFormat>Widescreen</PresentationFormat>
  <Paragraphs>259</Paragraphs>
  <Slides>24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Avenir Next LT Pro</vt:lpstr>
      <vt:lpstr>Baguet Script</vt:lpstr>
      <vt:lpstr>Calibri</vt:lpstr>
      <vt:lpstr>Cambria</vt:lpstr>
      <vt:lpstr>Goudy Old Style</vt:lpstr>
      <vt:lpstr>Wingdings</vt:lpstr>
      <vt:lpstr>FrostyVTI</vt:lpstr>
      <vt:lpstr>Glassboro High School Senior Parent Night 2024</vt:lpstr>
      <vt:lpstr>Overview</vt:lpstr>
      <vt:lpstr>GUIDANCE STAFF</vt:lpstr>
      <vt:lpstr>Senior Year</vt:lpstr>
      <vt:lpstr>REMIND CODES</vt:lpstr>
      <vt:lpstr>College</vt:lpstr>
      <vt:lpstr>College Acceptance Basis</vt:lpstr>
      <vt:lpstr>Naviance</vt:lpstr>
      <vt:lpstr>NAVIANCE</vt:lpstr>
      <vt:lpstr>Common Application</vt:lpstr>
      <vt:lpstr>TYPES OF ADMISSIONS DEADLINES</vt:lpstr>
      <vt:lpstr>Letters of Recommendation</vt:lpstr>
      <vt:lpstr>FINANCIAL AID</vt:lpstr>
      <vt:lpstr>FAFSA: FREE APPLICATION FOR FEDERAL STUDENT AID</vt:lpstr>
      <vt:lpstr>Scholarships</vt:lpstr>
      <vt:lpstr>Standardized Testing</vt:lpstr>
      <vt:lpstr>SAT TEST DATES</vt:lpstr>
      <vt:lpstr>ACT TEST DATES</vt:lpstr>
      <vt:lpstr>RCSJ</vt:lpstr>
      <vt:lpstr>Employment or Trade/Technical School</vt:lpstr>
      <vt:lpstr>Military</vt:lpstr>
      <vt:lpstr>NCAA</vt:lpstr>
      <vt:lpstr>SENIOR YEAR EXPENSES</vt:lpstr>
      <vt:lpstr>Questions?</vt:lpstr>
    </vt:vector>
  </TitlesOfParts>
  <Company>Glassboro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Mattioli, Margaret</dc:creator>
  <cp:lastModifiedBy>Sapanara, Nancy</cp:lastModifiedBy>
  <cp:revision>75</cp:revision>
  <cp:lastPrinted>2016-04-19T20:31:53Z</cp:lastPrinted>
  <dcterms:created xsi:type="dcterms:W3CDTF">2016-04-19T12:44:58Z</dcterms:created>
  <dcterms:modified xsi:type="dcterms:W3CDTF">2024-09-25T17:16:41Z</dcterms:modified>
</cp:coreProperties>
</file>